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54"/>
  </p:notesMasterIdLst>
  <p:sldIdLst>
    <p:sldId id="256" r:id="rId5"/>
    <p:sldId id="257" r:id="rId6"/>
    <p:sldId id="290" r:id="rId7"/>
    <p:sldId id="291" r:id="rId8"/>
    <p:sldId id="410" r:id="rId9"/>
    <p:sldId id="396" r:id="rId10"/>
    <p:sldId id="275" r:id="rId11"/>
    <p:sldId id="306" r:id="rId12"/>
    <p:sldId id="335" r:id="rId13"/>
    <p:sldId id="312" r:id="rId14"/>
    <p:sldId id="314" r:id="rId15"/>
    <p:sldId id="316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08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272" r:id="rId49"/>
    <p:sldId id="391" r:id="rId50"/>
    <p:sldId id="389" r:id="rId51"/>
    <p:sldId id="390" r:id="rId52"/>
    <p:sldId id="44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27DCC-5592-432C-8656-212E348D30EE}" v="52" dt="2024-04-10T20:58:30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83" autoAdjust="0"/>
  </p:normalViewPr>
  <p:slideViewPr>
    <p:cSldViewPr snapToGrid="0">
      <p:cViewPr varScale="1">
        <p:scale>
          <a:sx n="83" d="100"/>
          <a:sy n="83" d="100"/>
        </p:scale>
        <p:origin x="1674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9D2CA-6604-49F1-B6F9-D0AAA71AC10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530686-E2BB-408F-946B-D4F3ADE733EC}">
      <dgm:prSet/>
      <dgm:spPr/>
      <dgm:t>
        <a:bodyPr/>
        <a:lstStyle/>
        <a:p>
          <a:r>
            <a:rPr lang="en-US" baseline="0" dirty="0"/>
            <a:t>Data acquisition</a:t>
          </a:r>
          <a:endParaRPr lang="en-US" dirty="0"/>
        </a:p>
      </dgm:t>
    </dgm:pt>
    <dgm:pt modelId="{07671B1D-F9B6-4097-8BEA-FE102DA1FEF1}" type="parTrans" cxnId="{C58BBA7B-C795-47C0-8F4D-3969E290263C}">
      <dgm:prSet/>
      <dgm:spPr/>
      <dgm:t>
        <a:bodyPr/>
        <a:lstStyle/>
        <a:p>
          <a:endParaRPr lang="en-US"/>
        </a:p>
      </dgm:t>
    </dgm:pt>
    <dgm:pt modelId="{6D5D5725-D53C-47DB-BF03-475B8CB755EE}" type="sibTrans" cxnId="{C58BBA7B-C795-47C0-8F4D-3969E290263C}">
      <dgm:prSet/>
      <dgm:spPr/>
      <dgm:t>
        <a:bodyPr/>
        <a:lstStyle/>
        <a:p>
          <a:endParaRPr lang="en-US"/>
        </a:p>
      </dgm:t>
    </dgm:pt>
    <dgm:pt modelId="{1065E128-6629-40E6-9139-9BFBEBB6B655}">
      <dgm:prSet/>
      <dgm:spPr/>
      <dgm:t>
        <a:bodyPr/>
        <a:lstStyle/>
        <a:p>
          <a:r>
            <a:rPr lang="en-US" baseline="0" dirty="0"/>
            <a:t>Clean</a:t>
          </a:r>
          <a:endParaRPr lang="en-US" dirty="0"/>
        </a:p>
      </dgm:t>
    </dgm:pt>
    <dgm:pt modelId="{47ADADCA-7493-476F-92A6-0C8C5C01546C}" type="parTrans" cxnId="{9524B7B5-B142-41D4-BA59-FF6CE071A05C}">
      <dgm:prSet/>
      <dgm:spPr/>
      <dgm:t>
        <a:bodyPr/>
        <a:lstStyle/>
        <a:p>
          <a:endParaRPr lang="en-US"/>
        </a:p>
      </dgm:t>
    </dgm:pt>
    <dgm:pt modelId="{752F5329-5147-40D8-8E0D-6C5B138F3602}" type="sibTrans" cxnId="{9524B7B5-B142-41D4-BA59-FF6CE071A05C}">
      <dgm:prSet/>
      <dgm:spPr/>
      <dgm:t>
        <a:bodyPr/>
        <a:lstStyle/>
        <a:p>
          <a:endParaRPr lang="en-US"/>
        </a:p>
      </dgm:t>
    </dgm:pt>
    <dgm:pt modelId="{D433391A-3C48-4971-BB6D-FED57C99A6AE}">
      <dgm:prSet/>
      <dgm:spPr/>
      <dgm:t>
        <a:bodyPr/>
        <a:lstStyle/>
        <a:p>
          <a:r>
            <a:rPr lang="en-US" baseline="0" dirty="0"/>
            <a:t>Explore</a:t>
          </a:r>
          <a:endParaRPr lang="en-US" dirty="0"/>
        </a:p>
      </dgm:t>
    </dgm:pt>
    <dgm:pt modelId="{57B5E202-CD33-4C2C-82DD-ED5246B9C0D0}" type="parTrans" cxnId="{9BC7A7DC-D25B-4567-A40E-0CBB462613E2}">
      <dgm:prSet/>
      <dgm:spPr/>
      <dgm:t>
        <a:bodyPr/>
        <a:lstStyle/>
        <a:p>
          <a:endParaRPr lang="en-US"/>
        </a:p>
      </dgm:t>
    </dgm:pt>
    <dgm:pt modelId="{0E6A7A87-1296-40C1-A142-FB9DDC33122E}" type="sibTrans" cxnId="{9BC7A7DC-D25B-4567-A40E-0CBB462613E2}">
      <dgm:prSet/>
      <dgm:spPr/>
      <dgm:t>
        <a:bodyPr/>
        <a:lstStyle/>
        <a:p>
          <a:endParaRPr lang="en-US"/>
        </a:p>
      </dgm:t>
    </dgm:pt>
    <dgm:pt modelId="{29369478-A6C5-44EB-98C0-27DCA31D3BEA}">
      <dgm:prSet/>
      <dgm:spPr/>
      <dgm:t>
        <a:bodyPr/>
        <a:lstStyle/>
        <a:p>
          <a:r>
            <a:rPr lang="en-US" baseline="0" dirty="0"/>
            <a:t>Rendering</a:t>
          </a:r>
          <a:endParaRPr lang="en-US" dirty="0"/>
        </a:p>
      </dgm:t>
    </dgm:pt>
    <dgm:pt modelId="{366E4812-A86A-41E6-8610-909E8F98C5D3}" type="parTrans" cxnId="{73E0BB9E-4A1F-4924-BFFB-333D0ADD4FDE}">
      <dgm:prSet/>
      <dgm:spPr/>
      <dgm:t>
        <a:bodyPr/>
        <a:lstStyle/>
        <a:p>
          <a:endParaRPr lang="en-US"/>
        </a:p>
      </dgm:t>
    </dgm:pt>
    <dgm:pt modelId="{AC351E9D-798A-40B5-8F6A-F1F5460B4155}" type="sibTrans" cxnId="{73E0BB9E-4A1F-4924-BFFB-333D0ADD4FDE}">
      <dgm:prSet/>
      <dgm:spPr/>
      <dgm:t>
        <a:bodyPr/>
        <a:lstStyle/>
        <a:p>
          <a:endParaRPr lang="en-US"/>
        </a:p>
      </dgm:t>
    </dgm:pt>
    <dgm:pt modelId="{DDA5E8B0-7881-4B87-BF9B-A3254216CFD9}">
      <dgm:prSet/>
      <dgm:spPr/>
      <dgm:t>
        <a:bodyPr/>
        <a:lstStyle/>
        <a:p>
          <a:r>
            <a:rPr lang="en-US" dirty="0"/>
            <a:t>Import</a:t>
          </a:r>
        </a:p>
      </dgm:t>
    </dgm:pt>
    <dgm:pt modelId="{A6F98188-880E-46D9-A7AF-F7AD9B8F4DAC}" type="parTrans" cxnId="{4E611E16-666F-4EBF-A8C4-6133CA0E3004}">
      <dgm:prSet/>
      <dgm:spPr/>
      <dgm:t>
        <a:bodyPr/>
        <a:lstStyle/>
        <a:p>
          <a:endParaRPr lang="en-US"/>
        </a:p>
      </dgm:t>
    </dgm:pt>
    <dgm:pt modelId="{3225188B-BEE8-45E5-8EC8-1B775BA6E933}" type="sibTrans" cxnId="{4E611E16-666F-4EBF-A8C4-6133CA0E3004}">
      <dgm:prSet/>
      <dgm:spPr/>
      <dgm:t>
        <a:bodyPr/>
        <a:lstStyle/>
        <a:p>
          <a:endParaRPr lang="en-US"/>
        </a:p>
      </dgm:t>
    </dgm:pt>
    <dgm:pt modelId="{861CAC1C-1877-4B4B-ABE3-8E62173362D5}">
      <dgm:prSet/>
      <dgm:spPr/>
      <dgm:t>
        <a:bodyPr/>
        <a:lstStyle/>
        <a:p>
          <a:r>
            <a:rPr lang="en-US" dirty="0"/>
            <a:t>Communicate</a:t>
          </a:r>
        </a:p>
      </dgm:t>
    </dgm:pt>
    <dgm:pt modelId="{8662FFD3-861F-497D-AC8C-594689C1C24C}" type="parTrans" cxnId="{395DDAFC-E00B-43C8-8D94-4CD127AD52EA}">
      <dgm:prSet/>
      <dgm:spPr/>
      <dgm:t>
        <a:bodyPr/>
        <a:lstStyle/>
        <a:p>
          <a:endParaRPr lang="en-US"/>
        </a:p>
      </dgm:t>
    </dgm:pt>
    <dgm:pt modelId="{2CB8D474-395E-4B9D-B731-DA2613994FC0}" type="sibTrans" cxnId="{395DDAFC-E00B-43C8-8D94-4CD127AD52EA}">
      <dgm:prSet/>
      <dgm:spPr/>
      <dgm:t>
        <a:bodyPr/>
        <a:lstStyle/>
        <a:p>
          <a:endParaRPr lang="en-US"/>
        </a:p>
      </dgm:t>
    </dgm:pt>
    <dgm:pt modelId="{762E7335-4AE2-4B5B-B5BB-52819CD7CD83}" type="pres">
      <dgm:prSet presAssocID="{12D9D2CA-6604-49F1-B6F9-D0AAA71AC10E}" presName="linear" presStyleCnt="0">
        <dgm:presLayoutVars>
          <dgm:animLvl val="lvl"/>
          <dgm:resizeHandles val="exact"/>
        </dgm:presLayoutVars>
      </dgm:prSet>
      <dgm:spPr/>
    </dgm:pt>
    <dgm:pt modelId="{D89D63BC-032F-4796-8614-B413392B1E4A}" type="pres">
      <dgm:prSet presAssocID="{45530686-E2BB-408F-946B-D4F3ADE733E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F2C9D18-5A0C-45AE-85DD-9BA08EC867A7}" type="pres">
      <dgm:prSet presAssocID="{6D5D5725-D53C-47DB-BF03-475B8CB755EE}" presName="spacer" presStyleCnt="0"/>
      <dgm:spPr/>
    </dgm:pt>
    <dgm:pt modelId="{B7A78F30-1288-4402-9724-C61F3A69B417}" type="pres">
      <dgm:prSet presAssocID="{DDA5E8B0-7881-4B87-BF9B-A3254216CFD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0FA64DC-EC88-4F43-8865-73611ED9AFFD}" type="pres">
      <dgm:prSet presAssocID="{3225188B-BEE8-45E5-8EC8-1B775BA6E933}" presName="spacer" presStyleCnt="0"/>
      <dgm:spPr/>
    </dgm:pt>
    <dgm:pt modelId="{17B005BA-818B-4B03-9614-28030CC8DBED}" type="pres">
      <dgm:prSet presAssocID="{1065E128-6629-40E6-9139-9BFBEBB6B65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87EFBAD-5920-435F-8E28-0430DF873607}" type="pres">
      <dgm:prSet presAssocID="{752F5329-5147-40D8-8E0D-6C5B138F3602}" presName="spacer" presStyleCnt="0"/>
      <dgm:spPr/>
    </dgm:pt>
    <dgm:pt modelId="{8CD500A1-61AB-44D5-9881-2E064DB00C6C}" type="pres">
      <dgm:prSet presAssocID="{D433391A-3C48-4971-BB6D-FED57C99A6A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96811C1-EA34-465F-8047-A572975313A5}" type="pres">
      <dgm:prSet presAssocID="{0E6A7A87-1296-40C1-A142-FB9DDC33122E}" presName="spacer" presStyleCnt="0"/>
      <dgm:spPr/>
    </dgm:pt>
    <dgm:pt modelId="{11D6D40D-4C2A-4A16-A5F8-298CDE11BCF1}" type="pres">
      <dgm:prSet presAssocID="{29369478-A6C5-44EB-98C0-27DCA31D3BE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E491CA5-A27C-4A6D-8563-18C8358CA775}" type="pres">
      <dgm:prSet presAssocID="{AC351E9D-798A-40B5-8F6A-F1F5460B4155}" presName="spacer" presStyleCnt="0"/>
      <dgm:spPr/>
    </dgm:pt>
    <dgm:pt modelId="{6B66A97C-B4E4-405F-8758-1B1F250A8F24}" type="pres">
      <dgm:prSet presAssocID="{861CAC1C-1877-4B4B-ABE3-8E62173362D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30F7501-8737-4BEA-8067-1A6AA3717B40}" type="presOf" srcId="{D433391A-3C48-4971-BB6D-FED57C99A6AE}" destId="{8CD500A1-61AB-44D5-9881-2E064DB00C6C}" srcOrd="0" destOrd="0" presId="urn:microsoft.com/office/officeart/2005/8/layout/vList2"/>
    <dgm:cxn modelId="{160B4208-1ED8-465D-A792-7A99E0D5611F}" type="presOf" srcId="{DDA5E8B0-7881-4B87-BF9B-A3254216CFD9}" destId="{B7A78F30-1288-4402-9724-C61F3A69B417}" srcOrd="0" destOrd="0" presId="urn:microsoft.com/office/officeart/2005/8/layout/vList2"/>
    <dgm:cxn modelId="{F8C8F30B-954E-41AC-81D5-850285995EB1}" type="presOf" srcId="{45530686-E2BB-408F-946B-D4F3ADE733EC}" destId="{D89D63BC-032F-4796-8614-B413392B1E4A}" srcOrd="0" destOrd="0" presId="urn:microsoft.com/office/officeart/2005/8/layout/vList2"/>
    <dgm:cxn modelId="{4E611E16-666F-4EBF-A8C4-6133CA0E3004}" srcId="{12D9D2CA-6604-49F1-B6F9-D0AAA71AC10E}" destId="{DDA5E8B0-7881-4B87-BF9B-A3254216CFD9}" srcOrd="1" destOrd="0" parTransId="{A6F98188-880E-46D9-A7AF-F7AD9B8F4DAC}" sibTransId="{3225188B-BEE8-45E5-8EC8-1B775BA6E933}"/>
    <dgm:cxn modelId="{C9E49C2B-FAC0-4DF8-B796-825B45DE89AB}" type="presOf" srcId="{12D9D2CA-6604-49F1-B6F9-D0AAA71AC10E}" destId="{762E7335-4AE2-4B5B-B5BB-52819CD7CD83}" srcOrd="0" destOrd="0" presId="urn:microsoft.com/office/officeart/2005/8/layout/vList2"/>
    <dgm:cxn modelId="{EF94DB4A-6790-4FD9-A28B-7DE77B347397}" type="presOf" srcId="{29369478-A6C5-44EB-98C0-27DCA31D3BEA}" destId="{11D6D40D-4C2A-4A16-A5F8-298CDE11BCF1}" srcOrd="0" destOrd="0" presId="urn:microsoft.com/office/officeart/2005/8/layout/vList2"/>
    <dgm:cxn modelId="{9991E14D-B70A-4D40-AD07-2EDB4D14DFB4}" type="presOf" srcId="{1065E128-6629-40E6-9139-9BFBEBB6B655}" destId="{17B005BA-818B-4B03-9614-28030CC8DBED}" srcOrd="0" destOrd="0" presId="urn:microsoft.com/office/officeart/2005/8/layout/vList2"/>
    <dgm:cxn modelId="{C58BBA7B-C795-47C0-8F4D-3969E290263C}" srcId="{12D9D2CA-6604-49F1-B6F9-D0AAA71AC10E}" destId="{45530686-E2BB-408F-946B-D4F3ADE733EC}" srcOrd="0" destOrd="0" parTransId="{07671B1D-F9B6-4097-8BEA-FE102DA1FEF1}" sibTransId="{6D5D5725-D53C-47DB-BF03-475B8CB755EE}"/>
    <dgm:cxn modelId="{7DFFBF9D-8C6A-4B79-8C52-7F72D50F2075}" type="presOf" srcId="{861CAC1C-1877-4B4B-ABE3-8E62173362D5}" destId="{6B66A97C-B4E4-405F-8758-1B1F250A8F24}" srcOrd="0" destOrd="0" presId="urn:microsoft.com/office/officeart/2005/8/layout/vList2"/>
    <dgm:cxn modelId="{73E0BB9E-4A1F-4924-BFFB-333D0ADD4FDE}" srcId="{12D9D2CA-6604-49F1-B6F9-D0AAA71AC10E}" destId="{29369478-A6C5-44EB-98C0-27DCA31D3BEA}" srcOrd="4" destOrd="0" parTransId="{366E4812-A86A-41E6-8610-909E8F98C5D3}" sibTransId="{AC351E9D-798A-40B5-8F6A-F1F5460B4155}"/>
    <dgm:cxn modelId="{9524B7B5-B142-41D4-BA59-FF6CE071A05C}" srcId="{12D9D2CA-6604-49F1-B6F9-D0AAA71AC10E}" destId="{1065E128-6629-40E6-9139-9BFBEBB6B655}" srcOrd="2" destOrd="0" parTransId="{47ADADCA-7493-476F-92A6-0C8C5C01546C}" sibTransId="{752F5329-5147-40D8-8E0D-6C5B138F3602}"/>
    <dgm:cxn modelId="{9BC7A7DC-D25B-4567-A40E-0CBB462613E2}" srcId="{12D9D2CA-6604-49F1-B6F9-D0AAA71AC10E}" destId="{D433391A-3C48-4971-BB6D-FED57C99A6AE}" srcOrd="3" destOrd="0" parTransId="{57B5E202-CD33-4C2C-82DD-ED5246B9C0D0}" sibTransId="{0E6A7A87-1296-40C1-A142-FB9DDC33122E}"/>
    <dgm:cxn modelId="{395DDAFC-E00B-43C8-8D94-4CD127AD52EA}" srcId="{12D9D2CA-6604-49F1-B6F9-D0AAA71AC10E}" destId="{861CAC1C-1877-4B4B-ABE3-8E62173362D5}" srcOrd="5" destOrd="0" parTransId="{8662FFD3-861F-497D-AC8C-594689C1C24C}" sibTransId="{2CB8D474-395E-4B9D-B731-DA2613994FC0}"/>
    <dgm:cxn modelId="{8CFCA4F3-7812-4B23-A363-B3577399C885}" type="presParOf" srcId="{762E7335-4AE2-4B5B-B5BB-52819CD7CD83}" destId="{D89D63BC-032F-4796-8614-B413392B1E4A}" srcOrd="0" destOrd="0" presId="urn:microsoft.com/office/officeart/2005/8/layout/vList2"/>
    <dgm:cxn modelId="{BE00E6C3-DA6D-4D79-BD6B-0FA28F512099}" type="presParOf" srcId="{762E7335-4AE2-4B5B-B5BB-52819CD7CD83}" destId="{6F2C9D18-5A0C-45AE-85DD-9BA08EC867A7}" srcOrd="1" destOrd="0" presId="urn:microsoft.com/office/officeart/2005/8/layout/vList2"/>
    <dgm:cxn modelId="{67124F60-271E-4FC1-8522-D8E79A8EDF4F}" type="presParOf" srcId="{762E7335-4AE2-4B5B-B5BB-52819CD7CD83}" destId="{B7A78F30-1288-4402-9724-C61F3A69B417}" srcOrd="2" destOrd="0" presId="urn:microsoft.com/office/officeart/2005/8/layout/vList2"/>
    <dgm:cxn modelId="{F2F694EA-8301-43F4-BBA5-32FA5807CB58}" type="presParOf" srcId="{762E7335-4AE2-4B5B-B5BB-52819CD7CD83}" destId="{10FA64DC-EC88-4F43-8865-73611ED9AFFD}" srcOrd="3" destOrd="0" presId="urn:microsoft.com/office/officeart/2005/8/layout/vList2"/>
    <dgm:cxn modelId="{0E341A98-89B6-4404-B46D-48105940CED7}" type="presParOf" srcId="{762E7335-4AE2-4B5B-B5BB-52819CD7CD83}" destId="{17B005BA-818B-4B03-9614-28030CC8DBED}" srcOrd="4" destOrd="0" presId="urn:microsoft.com/office/officeart/2005/8/layout/vList2"/>
    <dgm:cxn modelId="{D7EB39C4-5139-4EB7-B33B-A8C56706E26E}" type="presParOf" srcId="{762E7335-4AE2-4B5B-B5BB-52819CD7CD83}" destId="{B87EFBAD-5920-435F-8E28-0430DF873607}" srcOrd="5" destOrd="0" presId="urn:microsoft.com/office/officeart/2005/8/layout/vList2"/>
    <dgm:cxn modelId="{3087BA18-BAA8-4ADE-9FBB-E96F7A4677BB}" type="presParOf" srcId="{762E7335-4AE2-4B5B-B5BB-52819CD7CD83}" destId="{8CD500A1-61AB-44D5-9881-2E064DB00C6C}" srcOrd="6" destOrd="0" presId="urn:microsoft.com/office/officeart/2005/8/layout/vList2"/>
    <dgm:cxn modelId="{B989DC14-CE0B-4579-87F1-79C1DE829876}" type="presParOf" srcId="{762E7335-4AE2-4B5B-B5BB-52819CD7CD83}" destId="{E96811C1-EA34-465F-8047-A572975313A5}" srcOrd="7" destOrd="0" presId="urn:microsoft.com/office/officeart/2005/8/layout/vList2"/>
    <dgm:cxn modelId="{78A21612-789C-4147-89CE-CB4E171BC781}" type="presParOf" srcId="{762E7335-4AE2-4B5B-B5BB-52819CD7CD83}" destId="{11D6D40D-4C2A-4A16-A5F8-298CDE11BCF1}" srcOrd="8" destOrd="0" presId="urn:microsoft.com/office/officeart/2005/8/layout/vList2"/>
    <dgm:cxn modelId="{203D5FFF-F3CB-4AB8-A384-E72F533A2B65}" type="presParOf" srcId="{762E7335-4AE2-4B5B-B5BB-52819CD7CD83}" destId="{AE491CA5-A27C-4A6D-8563-18C8358CA775}" srcOrd="9" destOrd="0" presId="urn:microsoft.com/office/officeart/2005/8/layout/vList2"/>
    <dgm:cxn modelId="{486E05ED-06A5-4A7D-9CFE-74A5EA846229}" type="presParOf" srcId="{762E7335-4AE2-4B5B-B5BB-52819CD7CD83}" destId="{6B66A97C-B4E4-405F-8758-1B1F250A8F2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EA33B-02F8-4B7A-ABE8-BE7ABCAE927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D618FA8-2879-446D-8152-E7C73AF09B7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Categorical Data:</a:t>
          </a:r>
          <a:endParaRPr lang="en-US"/>
        </a:p>
      </dgm:t>
    </dgm:pt>
    <dgm:pt modelId="{F20A21EA-019A-4FEA-B25D-F1F369628023}" type="parTrans" cxnId="{358C0FF6-320E-48FB-A8D6-92CB730071CA}">
      <dgm:prSet/>
      <dgm:spPr/>
      <dgm:t>
        <a:bodyPr/>
        <a:lstStyle/>
        <a:p>
          <a:endParaRPr lang="en-US"/>
        </a:p>
      </dgm:t>
    </dgm:pt>
    <dgm:pt modelId="{1819D4BA-E938-4561-B3A9-9000D6C06F68}" type="sibTrans" cxnId="{358C0FF6-320E-48FB-A8D6-92CB730071CA}">
      <dgm:prSet/>
      <dgm:spPr/>
      <dgm:t>
        <a:bodyPr/>
        <a:lstStyle/>
        <a:p>
          <a:endParaRPr lang="en-US"/>
        </a:p>
      </dgm:t>
    </dgm:pt>
    <dgm:pt modelId="{1B2ECC65-5848-4271-B480-377F343B45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Demographics, regions, program types</a:t>
          </a:r>
        </a:p>
      </dgm:t>
    </dgm:pt>
    <dgm:pt modelId="{FE43AB1B-2D46-4C21-A696-5669165E7D28}" type="parTrans" cxnId="{D53CA527-32AC-44EE-BE18-E3C855742077}">
      <dgm:prSet/>
      <dgm:spPr/>
      <dgm:t>
        <a:bodyPr/>
        <a:lstStyle/>
        <a:p>
          <a:endParaRPr lang="en-US"/>
        </a:p>
      </dgm:t>
    </dgm:pt>
    <dgm:pt modelId="{6FF3EAEB-CA1A-4FA5-9185-4882644E6BDA}" type="sibTrans" cxnId="{D53CA527-32AC-44EE-BE18-E3C855742077}">
      <dgm:prSet/>
      <dgm:spPr/>
      <dgm:t>
        <a:bodyPr/>
        <a:lstStyle/>
        <a:p>
          <a:endParaRPr lang="en-US"/>
        </a:p>
      </dgm:t>
    </dgm:pt>
    <dgm:pt modelId="{8FBA1E06-AEFC-41A3-BE6F-9756527962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with: Bar charts, pie charts</a:t>
          </a:r>
        </a:p>
      </dgm:t>
    </dgm:pt>
    <dgm:pt modelId="{0BB0A839-7DCA-4167-8A5C-C81774DC1A96}" type="parTrans" cxnId="{B6ED3E99-21C5-44E8-9FFC-3C78F0026CEB}">
      <dgm:prSet/>
      <dgm:spPr/>
      <dgm:t>
        <a:bodyPr/>
        <a:lstStyle/>
        <a:p>
          <a:endParaRPr lang="en-US"/>
        </a:p>
      </dgm:t>
    </dgm:pt>
    <dgm:pt modelId="{D7490150-4CF4-43DF-831F-89CC3A59F84B}" type="sibTrans" cxnId="{B6ED3E99-21C5-44E8-9FFC-3C78F0026CEB}">
      <dgm:prSet/>
      <dgm:spPr/>
      <dgm:t>
        <a:bodyPr/>
        <a:lstStyle/>
        <a:p>
          <a:endParaRPr lang="en-US"/>
        </a:p>
      </dgm:t>
    </dgm:pt>
    <dgm:pt modelId="{CDC19A52-D966-40D6-B264-38147B07E1A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Numerical Data:</a:t>
          </a:r>
          <a:endParaRPr lang="en-US"/>
        </a:p>
      </dgm:t>
    </dgm:pt>
    <dgm:pt modelId="{206A4545-9028-4387-81C9-1E6C4306C2B5}" type="parTrans" cxnId="{9F0CE94D-B738-4F06-94D9-691105D2D838}">
      <dgm:prSet/>
      <dgm:spPr/>
      <dgm:t>
        <a:bodyPr/>
        <a:lstStyle/>
        <a:p>
          <a:endParaRPr lang="en-US"/>
        </a:p>
      </dgm:t>
    </dgm:pt>
    <dgm:pt modelId="{3E763E1C-D62F-4065-8A3A-D02B83BC3553}" type="sibTrans" cxnId="{9F0CE94D-B738-4F06-94D9-691105D2D838}">
      <dgm:prSet/>
      <dgm:spPr/>
      <dgm:t>
        <a:bodyPr/>
        <a:lstStyle/>
        <a:p>
          <a:endParaRPr lang="en-US"/>
        </a:p>
      </dgm:t>
    </dgm:pt>
    <dgm:pt modelId="{F1E6A9C8-E5F3-41C2-8D19-2864682532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Continuous: Temperature, income, test scores</a:t>
          </a:r>
        </a:p>
      </dgm:t>
    </dgm:pt>
    <dgm:pt modelId="{3A848CBF-041D-46B1-8C28-E0047B37FCBE}" type="parTrans" cxnId="{977D9F39-F1FA-4AC8-8BDA-C8B170143492}">
      <dgm:prSet/>
      <dgm:spPr/>
      <dgm:t>
        <a:bodyPr/>
        <a:lstStyle/>
        <a:p>
          <a:endParaRPr lang="en-US"/>
        </a:p>
      </dgm:t>
    </dgm:pt>
    <dgm:pt modelId="{B11B60E2-C1B2-483A-AF24-D716A4746B7A}" type="sibTrans" cxnId="{977D9F39-F1FA-4AC8-8BDA-C8B170143492}">
      <dgm:prSet/>
      <dgm:spPr/>
      <dgm:t>
        <a:bodyPr/>
        <a:lstStyle/>
        <a:p>
          <a:endParaRPr lang="en-US"/>
        </a:p>
      </dgm:t>
    </dgm:pt>
    <dgm:pt modelId="{B0D0C0E3-25DF-4E8B-82A1-685676FD5E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Discrete: Counts of facilities, services</a:t>
          </a:r>
        </a:p>
      </dgm:t>
    </dgm:pt>
    <dgm:pt modelId="{4FD6AA34-4C17-41C4-9091-D9FC7EF39FB2}" type="parTrans" cxnId="{DB06D67F-DBF8-4DC1-8301-4EA07594C5B4}">
      <dgm:prSet/>
      <dgm:spPr/>
      <dgm:t>
        <a:bodyPr/>
        <a:lstStyle/>
        <a:p>
          <a:endParaRPr lang="en-US"/>
        </a:p>
      </dgm:t>
    </dgm:pt>
    <dgm:pt modelId="{9E6B37C9-8453-4C0D-A41B-5A3D9675D56E}" type="sibTrans" cxnId="{DB06D67F-DBF8-4DC1-8301-4EA07594C5B4}">
      <dgm:prSet/>
      <dgm:spPr/>
      <dgm:t>
        <a:bodyPr/>
        <a:lstStyle/>
        <a:p>
          <a:endParaRPr lang="en-US"/>
        </a:p>
      </dgm:t>
    </dgm:pt>
    <dgm:pt modelId="{42B86573-2594-4048-BA7A-946B781471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with: Histograms, line charts, scatter plots</a:t>
          </a:r>
        </a:p>
      </dgm:t>
    </dgm:pt>
    <dgm:pt modelId="{FBEC14B7-A465-4F68-B5CE-B4166F2A8E71}" type="parTrans" cxnId="{0D141890-5E5E-40CD-AF35-4575019ACEBF}">
      <dgm:prSet/>
      <dgm:spPr/>
      <dgm:t>
        <a:bodyPr/>
        <a:lstStyle/>
        <a:p>
          <a:endParaRPr lang="en-US"/>
        </a:p>
      </dgm:t>
    </dgm:pt>
    <dgm:pt modelId="{6E76AE3C-0527-4FC7-BA17-D762817F462F}" type="sibTrans" cxnId="{0D141890-5E5E-40CD-AF35-4575019ACEBF}">
      <dgm:prSet/>
      <dgm:spPr/>
      <dgm:t>
        <a:bodyPr/>
        <a:lstStyle/>
        <a:p>
          <a:endParaRPr lang="en-US"/>
        </a:p>
      </dgm:t>
    </dgm:pt>
    <dgm:pt modelId="{66C650E1-3144-48E1-83C2-2A7D06D274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Time Series Data:</a:t>
          </a:r>
          <a:endParaRPr lang="en-US"/>
        </a:p>
      </dgm:t>
    </dgm:pt>
    <dgm:pt modelId="{8F6FD2D1-06FD-413D-AFCF-35799D6FC73A}" type="parTrans" cxnId="{4C55B0A2-1750-46DD-BBF5-CF22D4E20C1D}">
      <dgm:prSet/>
      <dgm:spPr/>
      <dgm:t>
        <a:bodyPr/>
        <a:lstStyle/>
        <a:p>
          <a:endParaRPr lang="en-US"/>
        </a:p>
      </dgm:t>
    </dgm:pt>
    <dgm:pt modelId="{B9325E08-E019-4286-ABD4-578B3D4DD767}" type="sibTrans" cxnId="{4C55B0A2-1750-46DD-BBF5-CF22D4E20C1D}">
      <dgm:prSet/>
      <dgm:spPr/>
      <dgm:t>
        <a:bodyPr/>
        <a:lstStyle/>
        <a:p>
          <a:endParaRPr lang="en-US"/>
        </a:p>
      </dgm:t>
    </dgm:pt>
    <dgm:pt modelId="{68FF8DD2-1844-48C3-A54F-EF5CCE955B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Climate trends, educational outcomes over time</a:t>
          </a:r>
        </a:p>
      </dgm:t>
    </dgm:pt>
    <dgm:pt modelId="{3550325E-D4E7-4632-93E4-FCED8094F244}" type="parTrans" cxnId="{D776AFB4-8156-4576-90CD-766BFEE49044}">
      <dgm:prSet/>
      <dgm:spPr/>
      <dgm:t>
        <a:bodyPr/>
        <a:lstStyle/>
        <a:p>
          <a:endParaRPr lang="en-US"/>
        </a:p>
      </dgm:t>
    </dgm:pt>
    <dgm:pt modelId="{6ACFAF31-1C76-438D-A295-C573C6565672}" type="sibTrans" cxnId="{D776AFB4-8156-4576-90CD-766BFEE49044}">
      <dgm:prSet/>
      <dgm:spPr/>
      <dgm:t>
        <a:bodyPr/>
        <a:lstStyle/>
        <a:p>
          <a:endParaRPr lang="en-US"/>
        </a:p>
      </dgm:t>
    </dgm:pt>
    <dgm:pt modelId="{976144A6-BA29-4FCD-BEB9-93C00F2E30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Visualize with: Line charts, area charts</a:t>
          </a:r>
        </a:p>
      </dgm:t>
    </dgm:pt>
    <dgm:pt modelId="{9E292AB5-25D2-4726-92E9-B21FB71B5BC4}" type="parTrans" cxnId="{6203637A-5766-403D-9594-48E4EDC62AD7}">
      <dgm:prSet/>
      <dgm:spPr/>
      <dgm:t>
        <a:bodyPr/>
        <a:lstStyle/>
        <a:p>
          <a:endParaRPr lang="en-US"/>
        </a:p>
      </dgm:t>
    </dgm:pt>
    <dgm:pt modelId="{43848917-A103-42C8-9C29-5B01A6B97152}" type="sibTrans" cxnId="{6203637A-5766-403D-9594-48E4EDC62AD7}">
      <dgm:prSet/>
      <dgm:spPr/>
      <dgm:t>
        <a:bodyPr/>
        <a:lstStyle/>
        <a:p>
          <a:endParaRPr lang="en-US"/>
        </a:p>
      </dgm:t>
    </dgm:pt>
    <dgm:pt modelId="{006F4678-533E-4D5C-9ADA-077ECEEE7682}" type="pres">
      <dgm:prSet presAssocID="{6AFEA33B-02F8-4B7A-ABE8-BE7ABCAE9278}" presName="root" presStyleCnt="0">
        <dgm:presLayoutVars>
          <dgm:dir/>
          <dgm:resizeHandles val="exact"/>
        </dgm:presLayoutVars>
      </dgm:prSet>
      <dgm:spPr/>
    </dgm:pt>
    <dgm:pt modelId="{4691418A-2B07-4DF8-8562-6D0002C38E92}" type="pres">
      <dgm:prSet presAssocID="{CD618FA8-2879-446D-8152-E7C73AF09B7B}" presName="compNode" presStyleCnt="0"/>
      <dgm:spPr/>
    </dgm:pt>
    <dgm:pt modelId="{D36D4C5D-0C3D-4E04-9B8F-13196C07E69B}" type="pres">
      <dgm:prSet presAssocID="{CD618FA8-2879-446D-8152-E7C73AF09B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BCE31093-E80D-4BF0-88D7-A180CB4E55AC}" type="pres">
      <dgm:prSet presAssocID="{CD618FA8-2879-446D-8152-E7C73AF09B7B}" presName="iconSpace" presStyleCnt="0"/>
      <dgm:spPr/>
    </dgm:pt>
    <dgm:pt modelId="{7B8FB38D-D56C-4759-8FA3-131C4183F52F}" type="pres">
      <dgm:prSet presAssocID="{CD618FA8-2879-446D-8152-E7C73AF09B7B}" presName="parTx" presStyleLbl="revTx" presStyleIdx="0" presStyleCnt="6">
        <dgm:presLayoutVars>
          <dgm:chMax val="0"/>
          <dgm:chPref val="0"/>
        </dgm:presLayoutVars>
      </dgm:prSet>
      <dgm:spPr/>
    </dgm:pt>
    <dgm:pt modelId="{A4AFA88E-A34A-43C0-A68C-16187B58686D}" type="pres">
      <dgm:prSet presAssocID="{CD618FA8-2879-446D-8152-E7C73AF09B7B}" presName="txSpace" presStyleCnt="0"/>
      <dgm:spPr/>
    </dgm:pt>
    <dgm:pt modelId="{3C2C2900-A208-45C8-BF93-CE54C9397FED}" type="pres">
      <dgm:prSet presAssocID="{CD618FA8-2879-446D-8152-E7C73AF09B7B}" presName="desTx" presStyleLbl="revTx" presStyleIdx="1" presStyleCnt="6">
        <dgm:presLayoutVars/>
      </dgm:prSet>
      <dgm:spPr/>
    </dgm:pt>
    <dgm:pt modelId="{5DF777D1-3298-4BC8-8EA0-9856861A35BE}" type="pres">
      <dgm:prSet presAssocID="{1819D4BA-E938-4561-B3A9-9000D6C06F68}" presName="sibTrans" presStyleCnt="0"/>
      <dgm:spPr/>
    </dgm:pt>
    <dgm:pt modelId="{97BE0990-F121-4A6A-8C59-03ED714BD496}" type="pres">
      <dgm:prSet presAssocID="{CDC19A52-D966-40D6-B264-38147B07E1AE}" presName="compNode" presStyleCnt="0"/>
      <dgm:spPr/>
    </dgm:pt>
    <dgm:pt modelId="{4D978517-C6F7-44F2-894D-197434AE15AB}" type="pres">
      <dgm:prSet presAssocID="{CDC19A52-D966-40D6-B264-38147B07E1A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AEFDFBB9-7B6E-452D-984E-260BD6A582FD}" type="pres">
      <dgm:prSet presAssocID="{CDC19A52-D966-40D6-B264-38147B07E1AE}" presName="iconSpace" presStyleCnt="0"/>
      <dgm:spPr/>
    </dgm:pt>
    <dgm:pt modelId="{F105A88E-4A51-4302-AC26-4878B6A426D6}" type="pres">
      <dgm:prSet presAssocID="{CDC19A52-D966-40D6-B264-38147B07E1AE}" presName="parTx" presStyleLbl="revTx" presStyleIdx="2" presStyleCnt="6">
        <dgm:presLayoutVars>
          <dgm:chMax val="0"/>
          <dgm:chPref val="0"/>
        </dgm:presLayoutVars>
      </dgm:prSet>
      <dgm:spPr/>
    </dgm:pt>
    <dgm:pt modelId="{66CFA08C-40FE-4AAB-BCB4-FD97765D5BFC}" type="pres">
      <dgm:prSet presAssocID="{CDC19A52-D966-40D6-B264-38147B07E1AE}" presName="txSpace" presStyleCnt="0"/>
      <dgm:spPr/>
    </dgm:pt>
    <dgm:pt modelId="{249C7ECA-03B6-42BB-9A9D-3E96CE9B1453}" type="pres">
      <dgm:prSet presAssocID="{CDC19A52-D966-40D6-B264-38147B07E1AE}" presName="desTx" presStyleLbl="revTx" presStyleIdx="3" presStyleCnt="6">
        <dgm:presLayoutVars/>
      </dgm:prSet>
      <dgm:spPr/>
    </dgm:pt>
    <dgm:pt modelId="{C5649827-9224-4B57-B21F-EE50D874F1BB}" type="pres">
      <dgm:prSet presAssocID="{3E763E1C-D62F-4065-8A3A-D02B83BC3553}" presName="sibTrans" presStyleCnt="0"/>
      <dgm:spPr/>
    </dgm:pt>
    <dgm:pt modelId="{9C3BB2A6-E515-4ED8-B281-46523C35074A}" type="pres">
      <dgm:prSet presAssocID="{66C650E1-3144-48E1-83C2-2A7D06D274EF}" presName="compNode" presStyleCnt="0"/>
      <dgm:spPr/>
    </dgm:pt>
    <dgm:pt modelId="{EC7FB752-2930-4957-B53A-860919B426FE}" type="pres">
      <dgm:prSet presAssocID="{66C650E1-3144-48E1-83C2-2A7D06D274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49BE520-C4D6-4B28-90CF-AB5F8F6086A5}" type="pres">
      <dgm:prSet presAssocID="{66C650E1-3144-48E1-83C2-2A7D06D274EF}" presName="iconSpace" presStyleCnt="0"/>
      <dgm:spPr/>
    </dgm:pt>
    <dgm:pt modelId="{42068D36-A317-4844-9B49-6F9CA5C8B0CE}" type="pres">
      <dgm:prSet presAssocID="{66C650E1-3144-48E1-83C2-2A7D06D274EF}" presName="parTx" presStyleLbl="revTx" presStyleIdx="4" presStyleCnt="6">
        <dgm:presLayoutVars>
          <dgm:chMax val="0"/>
          <dgm:chPref val="0"/>
        </dgm:presLayoutVars>
      </dgm:prSet>
      <dgm:spPr/>
    </dgm:pt>
    <dgm:pt modelId="{CCECA28E-D46C-481D-845C-45561D76C823}" type="pres">
      <dgm:prSet presAssocID="{66C650E1-3144-48E1-83C2-2A7D06D274EF}" presName="txSpace" presStyleCnt="0"/>
      <dgm:spPr/>
    </dgm:pt>
    <dgm:pt modelId="{944D8C92-549F-4079-B35C-98D048B163CE}" type="pres">
      <dgm:prSet presAssocID="{66C650E1-3144-48E1-83C2-2A7D06D274EF}" presName="desTx" presStyleLbl="revTx" presStyleIdx="5" presStyleCnt="6">
        <dgm:presLayoutVars/>
      </dgm:prSet>
      <dgm:spPr/>
    </dgm:pt>
  </dgm:ptLst>
  <dgm:cxnLst>
    <dgm:cxn modelId="{D53CA527-32AC-44EE-BE18-E3C855742077}" srcId="{CD618FA8-2879-446D-8152-E7C73AF09B7B}" destId="{1B2ECC65-5848-4271-B480-377F343B452C}" srcOrd="0" destOrd="0" parTransId="{FE43AB1B-2D46-4C21-A696-5669165E7D28}" sibTransId="{6FF3EAEB-CA1A-4FA5-9185-4882644E6BDA}"/>
    <dgm:cxn modelId="{B3733628-8BAE-40C3-98C6-28ED5AE6E348}" type="presOf" srcId="{CD618FA8-2879-446D-8152-E7C73AF09B7B}" destId="{7B8FB38D-D56C-4759-8FA3-131C4183F52F}" srcOrd="0" destOrd="0" presId="urn:microsoft.com/office/officeart/2018/2/layout/IconLabelDescriptionList"/>
    <dgm:cxn modelId="{6CA24433-3ED6-4918-BCBD-D69AEE3D7024}" type="presOf" srcId="{8FBA1E06-AEFC-41A3-BE6F-9756527962A3}" destId="{3C2C2900-A208-45C8-BF93-CE54C9397FED}" srcOrd="0" destOrd="1" presId="urn:microsoft.com/office/officeart/2018/2/layout/IconLabelDescriptionList"/>
    <dgm:cxn modelId="{07D94E38-6D28-48EF-ACEB-BDE48B424C07}" type="presOf" srcId="{68FF8DD2-1844-48C3-A54F-EF5CCE955B48}" destId="{944D8C92-549F-4079-B35C-98D048B163CE}" srcOrd="0" destOrd="0" presId="urn:microsoft.com/office/officeart/2018/2/layout/IconLabelDescriptionList"/>
    <dgm:cxn modelId="{977D9F39-F1FA-4AC8-8BDA-C8B170143492}" srcId="{CDC19A52-D966-40D6-B264-38147B07E1AE}" destId="{F1E6A9C8-E5F3-41C2-8D19-286468253203}" srcOrd="0" destOrd="0" parTransId="{3A848CBF-041D-46B1-8C28-E0047B37FCBE}" sibTransId="{B11B60E2-C1B2-483A-AF24-D716A4746B7A}"/>
    <dgm:cxn modelId="{F014155F-A69D-4B44-8C6A-BF97E10F72BE}" type="presOf" srcId="{F1E6A9C8-E5F3-41C2-8D19-286468253203}" destId="{249C7ECA-03B6-42BB-9A9D-3E96CE9B1453}" srcOrd="0" destOrd="0" presId="urn:microsoft.com/office/officeart/2018/2/layout/IconLabelDescriptionList"/>
    <dgm:cxn modelId="{CB750541-4AC6-4683-BEC7-442618A0C53A}" type="presOf" srcId="{976144A6-BA29-4FCD-BEB9-93C00F2E3060}" destId="{944D8C92-549F-4079-B35C-98D048B163CE}" srcOrd="0" destOrd="1" presId="urn:microsoft.com/office/officeart/2018/2/layout/IconLabelDescriptionList"/>
    <dgm:cxn modelId="{9F0CE94D-B738-4F06-94D9-691105D2D838}" srcId="{6AFEA33B-02F8-4B7A-ABE8-BE7ABCAE9278}" destId="{CDC19A52-D966-40D6-B264-38147B07E1AE}" srcOrd="1" destOrd="0" parTransId="{206A4545-9028-4387-81C9-1E6C4306C2B5}" sibTransId="{3E763E1C-D62F-4065-8A3A-D02B83BC3553}"/>
    <dgm:cxn modelId="{6203637A-5766-403D-9594-48E4EDC62AD7}" srcId="{66C650E1-3144-48E1-83C2-2A7D06D274EF}" destId="{976144A6-BA29-4FCD-BEB9-93C00F2E3060}" srcOrd="1" destOrd="0" parTransId="{9E292AB5-25D2-4726-92E9-B21FB71B5BC4}" sibTransId="{43848917-A103-42C8-9C29-5B01A6B97152}"/>
    <dgm:cxn modelId="{DB06D67F-DBF8-4DC1-8301-4EA07594C5B4}" srcId="{CDC19A52-D966-40D6-B264-38147B07E1AE}" destId="{B0D0C0E3-25DF-4E8B-82A1-685676FD5E7B}" srcOrd="1" destOrd="0" parTransId="{4FD6AA34-4C17-41C4-9091-D9FC7EF39FB2}" sibTransId="{9E6B37C9-8453-4C0D-A41B-5A3D9675D56E}"/>
    <dgm:cxn modelId="{0D141890-5E5E-40CD-AF35-4575019ACEBF}" srcId="{CDC19A52-D966-40D6-B264-38147B07E1AE}" destId="{42B86573-2594-4048-BA7A-946B781471EA}" srcOrd="2" destOrd="0" parTransId="{FBEC14B7-A465-4F68-B5CE-B4166F2A8E71}" sibTransId="{6E76AE3C-0527-4FC7-BA17-D762817F462F}"/>
    <dgm:cxn modelId="{B6ED3E99-21C5-44E8-9FFC-3C78F0026CEB}" srcId="{CD618FA8-2879-446D-8152-E7C73AF09B7B}" destId="{8FBA1E06-AEFC-41A3-BE6F-9756527962A3}" srcOrd="1" destOrd="0" parTransId="{0BB0A839-7DCA-4167-8A5C-C81774DC1A96}" sibTransId="{D7490150-4CF4-43DF-831F-89CC3A59F84B}"/>
    <dgm:cxn modelId="{4C64E099-22CC-4A82-A199-7E36A5ADF536}" type="presOf" srcId="{CDC19A52-D966-40D6-B264-38147B07E1AE}" destId="{F105A88E-4A51-4302-AC26-4878B6A426D6}" srcOrd="0" destOrd="0" presId="urn:microsoft.com/office/officeart/2018/2/layout/IconLabelDescriptionList"/>
    <dgm:cxn modelId="{4C55B0A2-1750-46DD-BBF5-CF22D4E20C1D}" srcId="{6AFEA33B-02F8-4B7A-ABE8-BE7ABCAE9278}" destId="{66C650E1-3144-48E1-83C2-2A7D06D274EF}" srcOrd="2" destOrd="0" parTransId="{8F6FD2D1-06FD-413D-AFCF-35799D6FC73A}" sibTransId="{B9325E08-E019-4286-ABD4-578B3D4DD767}"/>
    <dgm:cxn modelId="{FA9D7FAF-C002-4325-8BAD-B7A8D4130008}" type="presOf" srcId="{1B2ECC65-5848-4271-B480-377F343B452C}" destId="{3C2C2900-A208-45C8-BF93-CE54C9397FED}" srcOrd="0" destOrd="0" presId="urn:microsoft.com/office/officeart/2018/2/layout/IconLabelDescriptionList"/>
    <dgm:cxn modelId="{D776AFB4-8156-4576-90CD-766BFEE49044}" srcId="{66C650E1-3144-48E1-83C2-2A7D06D274EF}" destId="{68FF8DD2-1844-48C3-A54F-EF5CCE955B48}" srcOrd="0" destOrd="0" parTransId="{3550325E-D4E7-4632-93E4-FCED8094F244}" sibTransId="{6ACFAF31-1C76-438D-A295-C573C6565672}"/>
    <dgm:cxn modelId="{2F6505D4-750D-4136-8FDC-B77764B15FBA}" type="presOf" srcId="{B0D0C0E3-25DF-4E8B-82A1-685676FD5E7B}" destId="{249C7ECA-03B6-42BB-9A9D-3E96CE9B1453}" srcOrd="0" destOrd="1" presId="urn:microsoft.com/office/officeart/2018/2/layout/IconLabelDescriptionList"/>
    <dgm:cxn modelId="{E57378E8-DC2B-480B-A3AB-1002F0BE5A38}" type="presOf" srcId="{42B86573-2594-4048-BA7A-946B781471EA}" destId="{249C7ECA-03B6-42BB-9A9D-3E96CE9B1453}" srcOrd="0" destOrd="2" presId="urn:microsoft.com/office/officeart/2018/2/layout/IconLabelDescriptionList"/>
    <dgm:cxn modelId="{358C0FF6-320E-48FB-A8D6-92CB730071CA}" srcId="{6AFEA33B-02F8-4B7A-ABE8-BE7ABCAE9278}" destId="{CD618FA8-2879-446D-8152-E7C73AF09B7B}" srcOrd="0" destOrd="0" parTransId="{F20A21EA-019A-4FEA-B25D-F1F369628023}" sibTransId="{1819D4BA-E938-4561-B3A9-9000D6C06F68}"/>
    <dgm:cxn modelId="{BE590CF7-21BF-4D61-8702-815B82FAC232}" type="presOf" srcId="{6AFEA33B-02F8-4B7A-ABE8-BE7ABCAE9278}" destId="{006F4678-533E-4D5C-9ADA-077ECEEE7682}" srcOrd="0" destOrd="0" presId="urn:microsoft.com/office/officeart/2018/2/layout/IconLabelDescriptionList"/>
    <dgm:cxn modelId="{F7B54FFC-2346-4A8D-9058-1A2F160AEB8A}" type="presOf" srcId="{66C650E1-3144-48E1-83C2-2A7D06D274EF}" destId="{42068D36-A317-4844-9B49-6F9CA5C8B0CE}" srcOrd="0" destOrd="0" presId="urn:microsoft.com/office/officeart/2018/2/layout/IconLabelDescriptionList"/>
    <dgm:cxn modelId="{5B53AC09-2C4A-42E8-98D0-128CBE85BFCA}" type="presParOf" srcId="{006F4678-533E-4D5C-9ADA-077ECEEE7682}" destId="{4691418A-2B07-4DF8-8562-6D0002C38E92}" srcOrd="0" destOrd="0" presId="urn:microsoft.com/office/officeart/2018/2/layout/IconLabelDescriptionList"/>
    <dgm:cxn modelId="{36FA7F54-6C73-4B4B-B9B6-B59C086DCBFE}" type="presParOf" srcId="{4691418A-2B07-4DF8-8562-6D0002C38E92}" destId="{D36D4C5D-0C3D-4E04-9B8F-13196C07E69B}" srcOrd="0" destOrd="0" presId="urn:microsoft.com/office/officeart/2018/2/layout/IconLabelDescriptionList"/>
    <dgm:cxn modelId="{21F4CB6E-314D-4EBA-B22F-0D818BE9BBA5}" type="presParOf" srcId="{4691418A-2B07-4DF8-8562-6D0002C38E92}" destId="{BCE31093-E80D-4BF0-88D7-A180CB4E55AC}" srcOrd="1" destOrd="0" presId="urn:microsoft.com/office/officeart/2018/2/layout/IconLabelDescriptionList"/>
    <dgm:cxn modelId="{95560F10-3EAD-4304-80AB-8D152C0856D3}" type="presParOf" srcId="{4691418A-2B07-4DF8-8562-6D0002C38E92}" destId="{7B8FB38D-D56C-4759-8FA3-131C4183F52F}" srcOrd="2" destOrd="0" presId="urn:microsoft.com/office/officeart/2018/2/layout/IconLabelDescriptionList"/>
    <dgm:cxn modelId="{7512473B-C380-4E00-8CE7-3CFF356AF4CE}" type="presParOf" srcId="{4691418A-2B07-4DF8-8562-6D0002C38E92}" destId="{A4AFA88E-A34A-43C0-A68C-16187B58686D}" srcOrd="3" destOrd="0" presId="urn:microsoft.com/office/officeart/2018/2/layout/IconLabelDescriptionList"/>
    <dgm:cxn modelId="{884F86CE-7074-48EE-ACA0-39679897AA27}" type="presParOf" srcId="{4691418A-2B07-4DF8-8562-6D0002C38E92}" destId="{3C2C2900-A208-45C8-BF93-CE54C9397FED}" srcOrd="4" destOrd="0" presId="urn:microsoft.com/office/officeart/2018/2/layout/IconLabelDescriptionList"/>
    <dgm:cxn modelId="{1671ED2D-EA3D-4D59-B1C8-CD35CFF3EFFC}" type="presParOf" srcId="{006F4678-533E-4D5C-9ADA-077ECEEE7682}" destId="{5DF777D1-3298-4BC8-8EA0-9856861A35BE}" srcOrd="1" destOrd="0" presId="urn:microsoft.com/office/officeart/2018/2/layout/IconLabelDescriptionList"/>
    <dgm:cxn modelId="{7D3666D3-3AEA-45B6-9C92-82B392A9A88B}" type="presParOf" srcId="{006F4678-533E-4D5C-9ADA-077ECEEE7682}" destId="{97BE0990-F121-4A6A-8C59-03ED714BD496}" srcOrd="2" destOrd="0" presId="urn:microsoft.com/office/officeart/2018/2/layout/IconLabelDescriptionList"/>
    <dgm:cxn modelId="{46981AE2-6CF8-47F4-A111-11A1BDEB8331}" type="presParOf" srcId="{97BE0990-F121-4A6A-8C59-03ED714BD496}" destId="{4D978517-C6F7-44F2-894D-197434AE15AB}" srcOrd="0" destOrd="0" presId="urn:microsoft.com/office/officeart/2018/2/layout/IconLabelDescriptionList"/>
    <dgm:cxn modelId="{81A74000-9CC9-429F-8742-81C6B95D26CA}" type="presParOf" srcId="{97BE0990-F121-4A6A-8C59-03ED714BD496}" destId="{AEFDFBB9-7B6E-452D-984E-260BD6A582FD}" srcOrd="1" destOrd="0" presId="urn:microsoft.com/office/officeart/2018/2/layout/IconLabelDescriptionList"/>
    <dgm:cxn modelId="{121EB665-AE93-40A9-8794-B54C31A16701}" type="presParOf" srcId="{97BE0990-F121-4A6A-8C59-03ED714BD496}" destId="{F105A88E-4A51-4302-AC26-4878B6A426D6}" srcOrd="2" destOrd="0" presId="urn:microsoft.com/office/officeart/2018/2/layout/IconLabelDescriptionList"/>
    <dgm:cxn modelId="{0080A528-7729-4B7A-9FFE-352903B49276}" type="presParOf" srcId="{97BE0990-F121-4A6A-8C59-03ED714BD496}" destId="{66CFA08C-40FE-4AAB-BCB4-FD97765D5BFC}" srcOrd="3" destOrd="0" presId="urn:microsoft.com/office/officeart/2018/2/layout/IconLabelDescriptionList"/>
    <dgm:cxn modelId="{848C2B62-E040-4B7C-AA50-6C068B19F03C}" type="presParOf" srcId="{97BE0990-F121-4A6A-8C59-03ED714BD496}" destId="{249C7ECA-03B6-42BB-9A9D-3E96CE9B1453}" srcOrd="4" destOrd="0" presId="urn:microsoft.com/office/officeart/2018/2/layout/IconLabelDescriptionList"/>
    <dgm:cxn modelId="{406F8066-28B7-4037-9F76-132A6DA72F91}" type="presParOf" srcId="{006F4678-533E-4D5C-9ADA-077ECEEE7682}" destId="{C5649827-9224-4B57-B21F-EE50D874F1BB}" srcOrd="3" destOrd="0" presId="urn:microsoft.com/office/officeart/2018/2/layout/IconLabelDescriptionList"/>
    <dgm:cxn modelId="{F28F6BF9-C1A9-4A29-B4A6-04B9BAC54643}" type="presParOf" srcId="{006F4678-533E-4D5C-9ADA-077ECEEE7682}" destId="{9C3BB2A6-E515-4ED8-B281-46523C35074A}" srcOrd="4" destOrd="0" presId="urn:microsoft.com/office/officeart/2018/2/layout/IconLabelDescriptionList"/>
    <dgm:cxn modelId="{68DD0691-4099-4415-A1C4-577F7D5223CF}" type="presParOf" srcId="{9C3BB2A6-E515-4ED8-B281-46523C35074A}" destId="{EC7FB752-2930-4957-B53A-860919B426FE}" srcOrd="0" destOrd="0" presId="urn:microsoft.com/office/officeart/2018/2/layout/IconLabelDescriptionList"/>
    <dgm:cxn modelId="{01898A46-5A23-4B9E-AF61-26A3DC63628E}" type="presParOf" srcId="{9C3BB2A6-E515-4ED8-B281-46523C35074A}" destId="{D49BE520-C4D6-4B28-90CF-AB5F8F6086A5}" srcOrd="1" destOrd="0" presId="urn:microsoft.com/office/officeart/2018/2/layout/IconLabelDescriptionList"/>
    <dgm:cxn modelId="{1E120B70-B1E7-47F2-B07A-4D6098B322D0}" type="presParOf" srcId="{9C3BB2A6-E515-4ED8-B281-46523C35074A}" destId="{42068D36-A317-4844-9B49-6F9CA5C8B0CE}" srcOrd="2" destOrd="0" presId="urn:microsoft.com/office/officeart/2018/2/layout/IconLabelDescriptionList"/>
    <dgm:cxn modelId="{A730A942-3EB3-4207-B3AA-5200D756A930}" type="presParOf" srcId="{9C3BB2A6-E515-4ED8-B281-46523C35074A}" destId="{CCECA28E-D46C-481D-845C-45561D76C823}" srcOrd="3" destOrd="0" presId="urn:microsoft.com/office/officeart/2018/2/layout/IconLabelDescriptionList"/>
    <dgm:cxn modelId="{78488407-9D3F-4969-8595-A850268E9879}" type="presParOf" srcId="{9C3BB2A6-E515-4ED8-B281-46523C35074A}" destId="{944D8C92-549F-4079-B35C-98D048B163C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D5B89F-D602-4404-8998-4746973338E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A454C5-753D-4AF6-8E65-4A87F011EE40}">
      <dgm:prSet/>
      <dgm:spPr/>
      <dgm:t>
        <a:bodyPr/>
        <a:lstStyle/>
        <a:p>
          <a:r>
            <a:rPr lang="en-US" baseline="0"/>
            <a:t>Static visualizations are powerful, but interactive ones can:</a:t>
          </a:r>
          <a:endParaRPr lang="en-US"/>
        </a:p>
      </dgm:t>
    </dgm:pt>
    <dgm:pt modelId="{8E40F0EF-A5FE-40A5-848E-E7BDFA44E454}" type="parTrans" cxnId="{6482C597-3520-48DB-9219-EB7E0F66FCE4}">
      <dgm:prSet/>
      <dgm:spPr/>
      <dgm:t>
        <a:bodyPr/>
        <a:lstStyle/>
        <a:p>
          <a:endParaRPr lang="en-US"/>
        </a:p>
      </dgm:t>
    </dgm:pt>
    <dgm:pt modelId="{4F8A7B46-C38B-4F5E-939B-04B5E53673BD}" type="sibTrans" cxnId="{6482C597-3520-48DB-9219-EB7E0F66FCE4}">
      <dgm:prSet/>
      <dgm:spPr/>
      <dgm:t>
        <a:bodyPr/>
        <a:lstStyle/>
        <a:p>
          <a:endParaRPr lang="en-US"/>
        </a:p>
      </dgm:t>
    </dgm:pt>
    <dgm:pt modelId="{A0286851-8843-4A87-91D2-D809ED7CCEA0}">
      <dgm:prSet/>
      <dgm:spPr/>
      <dgm:t>
        <a:bodyPr/>
        <a:lstStyle/>
        <a:p>
          <a:r>
            <a:rPr lang="en-US"/>
            <a:t>Let users explore data on their own terms</a:t>
          </a:r>
        </a:p>
      </dgm:t>
    </dgm:pt>
    <dgm:pt modelId="{92272E05-0FC4-4C99-8053-E6FA25D0D075}" type="parTrans" cxnId="{03D23CD5-6B45-4489-80F1-296D843B7382}">
      <dgm:prSet/>
      <dgm:spPr/>
      <dgm:t>
        <a:bodyPr/>
        <a:lstStyle/>
        <a:p>
          <a:endParaRPr lang="en-US"/>
        </a:p>
      </dgm:t>
    </dgm:pt>
    <dgm:pt modelId="{5179E092-DF7C-4506-9675-37EC43A1E271}" type="sibTrans" cxnId="{03D23CD5-6B45-4489-80F1-296D843B7382}">
      <dgm:prSet/>
      <dgm:spPr/>
      <dgm:t>
        <a:bodyPr/>
        <a:lstStyle/>
        <a:p>
          <a:endParaRPr lang="en-US"/>
        </a:p>
      </dgm:t>
    </dgm:pt>
    <dgm:pt modelId="{5F15F52A-AC37-449D-8A94-0C1C6915A0ED}">
      <dgm:prSet/>
      <dgm:spPr/>
      <dgm:t>
        <a:bodyPr/>
        <a:lstStyle/>
        <a:p>
          <a:r>
            <a:rPr lang="en-US"/>
            <a:t>Reveal details on demand (tooltips, zooming)</a:t>
          </a:r>
        </a:p>
      </dgm:t>
    </dgm:pt>
    <dgm:pt modelId="{6905E2B9-0413-46B8-9594-D588A59BCE62}" type="parTrans" cxnId="{ADCF97B0-B2C0-4DF8-A316-AD9CDBE5042D}">
      <dgm:prSet/>
      <dgm:spPr/>
      <dgm:t>
        <a:bodyPr/>
        <a:lstStyle/>
        <a:p>
          <a:endParaRPr lang="en-US"/>
        </a:p>
      </dgm:t>
    </dgm:pt>
    <dgm:pt modelId="{8C717161-0A65-4DED-ABC1-A7578BF55205}" type="sibTrans" cxnId="{ADCF97B0-B2C0-4DF8-A316-AD9CDBE5042D}">
      <dgm:prSet/>
      <dgm:spPr/>
      <dgm:t>
        <a:bodyPr/>
        <a:lstStyle/>
        <a:p>
          <a:endParaRPr lang="en-US"/>
        </a:p>
      </dgm:t>
    </dgm:pt>
    <dgm:pt modelId="{67D4ED8F-E7A7-412D-8C12-F2AEE0FDF64D}">
      <dgm:prSet/>
      <dgm:spPr/>
      <dgm:t>
        <a:bodyPr/>
        <a:lstStyle/>
        <a:p>
          <a:r>
            <a:rPr lang="en-US"/>
            <a:t>Tell more complete stories with less space</a:t>
          </a:r>
        </a:p>
      </dgm:t>
    </dgm:pt>
    <dgm:pt modelId="{02A4EDDF-FADE-4B18-8EF7-2ABB4EFF61CF}" type="parTrans" cxnId="{467C07BB-DEC5-43F0-9872-5F6AF0F675BB}">
      <dgm:prSet/>
      <dgm:spPr/>
      <dgm:t>
        <a:bodyPr/>
        <a:lstStyle/>
        <a:p>
          <a:endParaRPr lang="en-US"/>
        </a:p>
      </dgm:t>
    </dgm:pt>
    <dgm:pt modelId="{1644AF94-EAE9-48CA-8F9D-B48F49959204}" type="sibTrans" cxnId="{467C07BB-DEC5-43F0-9872-5F6AF0F675BB}">
      <dgm:prSet/>
      <dgm:spPr/>
      <dgm:t>
        <a:bodyPr/>
        <a:lstStyle/>
        <a:p>
          <a:endParaRPr lang="en-US"/>
        </a:p>
      </dgm:t>
    </dgm:pt>
    <dgm:pt modelId="{6E5DC3F6-415E-4B90-87E6-1AF2D94C9151}">
      <dgm:prSet/>
      <dgm:spPr/>
      <dgm:t>
        <a:bodyPr/>
        <a:lstStyle/>
        <a:p>
          <a:r>
            <a:rPr lang="en-US"/>
            <a:t>Create more engaging presentations</a:t>
          </a:r>
        </a:p>
      </dgm:t>
    </dgm:pt>
    <dgm:pt modelId="{37F0CD6A-84F2-4869-8574-1AF56C8F23F9}" type="parTrans" cxnId="{36CFBB8A-F193-45BE-AD59-1986FF636B7B}">
      <dgm:prSet/>
      <dgm:spPr/>
      <dgm:t>
        <a:bodyPr/>
        <a:lstStyle/>
        <a:p>
          <a:endParaRPr lang="en-US"/>
        </a:p>
      </dgm:t>
    </dgm:pt>
    <dgm:pt modelId="{C3BB6BA8-4F88-497F-9B61-1E58E7636B23}" type="sibTrans" cxnId="{36CFBB8A-F193-45BE-AD59-1986FF636B7B}">
      <dgm:prSet/>
      <dgm:spPr/>
      <dgm:t>
        <a:bodyPr/>
        <a:lstStyle/>
        <a:p>
          <a:endParaRPr lang="en-US"/>
        </a:p>
      </dgm:t>
    </dgm:pt>
    <dgm:pt modelId="{D349F374-FE6E-45AA-A9BE-44C797447940}">
      <dgm:prSet/>
      <dgm:spPr/>
      <dgm:t>
        <a:bodyPr/>
        <a:lstStyle/>
        <a:p>
          <a:r>
            <a:rPr lang="en-US" baseline="0"/>
            <a:t>What is Plotly?</a:t>
          </a:r>
          <a:endParaRPr lang="en-US"/>
        </a:p>
      </dgm:t>
    </dgm:pt>
    <dgm:pt modelId="{7ADE7ABD-15D3-42C2-8507-B22B6EDB7F92}" type="parTrans" cxnId="{E51A05E1-F6F4-4855-AEEF-71B5AD63C9FB}">
      <dgm:prSet/>
      <dgm:spPr/>
      <dgm:t>
        <a:bodyPr/>
        <a:lstStyle/>
        <a:p>
          <a:endParaRPr lang="en-US"/>
        </a:p>
      </dgm:t>
    </dgm:pt>
    <dgm:pt modelId="{28682732-C370-41E8-B381-91EACE29105F}" type="sibTrans" cxnId="{E51A05E1-F6F4-4855-AEEF-71B5AD63C9FB}">
      <dgm:prSet/>
      <dgm:spPr/>
      <dgm:t>
        <a:bodyPr/>
        <a:lstStyle/>
        <a:p>
          <a:endParaRPr lang="en-US"/>
        </a:p>
      </dgm:t>
    </dgm:pt>
    <dgm:pt modelId="{4AD71AF7-278E-4E93-8F5B-CB914E56C9F4}">
      <dgm:prSet/>
      <dgm:spPr/>
      <dgm:t>
        <a:bodyPr/>
        <a:lstStyle/>
        <a:p>
          <a:r>
            <a:rPr lang="en-US"/>
            <a:t>Python library for creating beautiful interactive visualizations</a:t>
          </a:r>
        </a:p>
      </dgm:t>
    </dgm:pt>
    <dgm:pt modelId="{1709E555-3255-4B7A-9123-03C043DA7AC6}" type="parTrans" cxnId="{B4DEEAE2-57E1-403C-8144-63AEBAFF746D}">
      <dgm:prSet/>
      <dgm:spPr/>
      <dgm:t>
        <a:bodyPr/>
        <a:lstStyle/>
        <a:p>
          <a:endParaRPr lang="en-US"/>
        </a:p>
      </dgm:t>
    </dgm:pt>
    <dgm:pt modelId="{A75EB865-6E10-48C2-900D-BB6FEBEE08EA}" type="sibTrans" cxnId="{B4DEEAE2-57E1-403C-8144-63AEBAFF746D}">
      <dgm:prSet/>
      <dgm:spPr/>
      <dgm:t>
        <a:bodyPr/>
        <a:lstStyle/>
        <a:p>
          <a:endParaRPr lang="en-US"/>
        </a:p>
      </dgm:t>
    </dgm:pt>
    <dgm:pt modelId="{968C988D-437E-44D4-8EBD-CC4576FE623E}">
      <dgm:prSet/>
      <dgm:spPr/>
      <dgm:t>
        <a:bodyPr/>
        <a:lstStyle/>
        <a:p>
          <a:r>
            <a:rPr lang="en-US"/>
            <a:t>Web-based: outputs work in notebooks, web apps, and dashboards</a:t>
          </a:r>
        </a:p>
      </dgm:t>
    </dgm:pt>
    <dgm:pt modelId="{D57FEA31-D924-4478-BD96-71AD86BB931D}" type="parTrans" cxnId="{064C20CD-A80A-4F54-8A0B-3D2F11B967E4}">
      <dgm:prSet/>
      <dgm:spPr/>
      <dgm:t>
        <a:bodyPr/>
        <a:lstStyle/>
        <a:p>
          <a:endParaRPr lang="en-US"/>
        </a:p>
      </dgm:t>
    </dgm:pt>
    <dgm:pt modelId="{89600B2D-8E17-4B26-8425-B3BB522F07DC}" type="sibTrans" cxnId="{064C20CD-A80A-4F54-8A0B-3D2F11B967E4}">
      <dgm:prSet/>
      <dgm:spPr/>
      <dgm:t>
        <a:bodyPr/>
        <a:lstStyle/>
        <a:p>
          <a:endParaRPr lang="en-US"/>
        </a:p>
      </dgm:t>
    </dgm:pt>
    <dgm:pt modelId="{785CE444-73E0-4A2A-A86A-D3957A0590F5}">
      <dgm:prSet/>
      <dgm:spPr/>
      <dgm:t>
        <a:bodyPr/>
        <a:lstStyle/>
        <a:p>
          <a:r>
            <a:rPr lang="en-US"/>
            <a:t>No JavaScript knowledge required</a:t>
          </a:r>
        </a:p>
      </dgm:t>
    </dgm:pt>
    <dgm:pt modelId="{43DE4382-D097-44A1-922C-C5A9F45F09C6}" type="parTrans" cxnId="{ACC1174F-5CFD-40EA-A0E3-3B1F83CAC54B}">
      <dgm:prSet/>
      <dgm:spPr/>
      <dgm:t>
        <a:bodyPr/>
        <a:lstStyle/>
        <a:p>
          <a:endParaRPr lang="en-US"/>
        </a:p>
      </dgm:t>
    </dgm:pt>
    <dgm:pt modelId="{53C85D79-7E62-4419-B31E-2FFF76E025E7}" type="sibTrans" cxnId="{ACC1174F-5CFD-40EA-A0E3-3B1F83CAC54B}">
      <dgm:prSet/>
      <dgm:spPr/>
      <dgm:t>
        <a:bodyPr/>
        <a:lstStyle/>
        <a:p>
          <a:endParaRPr lang="en-US"/>
        </a:p>
      </dgm:t>
    </dgm:pt>
    <dgm:pt modelId="{4A5F3BD1-633A-4357-8A88-EDA6C9990B88}">
      <dgm:prSet/>
      <dgm:spPr/>
      <dgm:t>
        <a:bodyPr/>
        <a:lstStyle/>
        <a:p>
          <a:r>
            <a:rPr lang="en-US"/>
            <a:t>Perfect for hackathon projects with visual impact</a:t>
          </a:r>
        </a:p>
      </dgm:t>
    </dgm:pt>
    <dgm:pt modelId="{CBB57374-C37C-494E-A6E0-FE2783131A9A}" type="parTrans" cxnId="{881FC03C-AF4F-4524-9111-4489DDF4926B}">
      <dgm:prSet/>
      <dgm:spPr/>
      <dgm:t>
        <a:bodyPr/>
        <a:lstStyle/>
        <a:p>
          <a:endParaRPr lang="en-US"/>
        </a:p>
      </dgm:t>
    </dgm:pt>
    <dgm:pt modelId="{E24279CD-ACA7-4AE0-97DE-6EE527876939}" type="sibTrans" cxnId="{881FC03C-AF4F-4524-9111-4489DDF4926B}">
      <dgm:prSet/>
      <dgm:spPr/>
      <dgm:t>
        <a:bodyPr/>
        <a:lstStyle/>
        <a:p>
          <a:endParaRPr lang="en-US"/>
        </a:p>
      </dgm:t>
    </dgm:pt>
    <dgm:pt modelId="{20781EDD-DB60-4956-8C10-E61D4AE21D46}" type="pres">
      <dgm:prSet presAssocID="{8CD5B89F-D602-4404-8998-4746973338ED}" presName="linear" presStyleCnt="0">
        <dgm:presLayoutVars>
          <dgm:animLvl val="lvl"/>
          <dgm:resizeHandles val="exact"/>
        </dgm:presLayoutVars>
      </dgm:prSet>
      <dgm:spPr/>
    </dgm:pt>
    <dgm:pt modelId="{7A49B1EC-A2AC-4D32-8E2B-E5D9CC646D3E}" type="pres">
      <dgm:prSet presAssocID="{81A454C5-753D-4AF6-8E65-4A87F011EE4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7CEEE0-9894-4DF0-B027-0FE5491BBC6E}" type="pres">
      <dgm:prSet presAssocID="{81A454C5-753D-4AF6-8E65-4A87F011EE40}" presName="childText" presStyleLbl="revTx" presStyleIdx="0" presStyleCnt="2">
        <dgm:presLayoutVars>
          <dgm:bulletEnabled val="1"/>
        </dgm:presLayoutVars>
      </dgm:prSet>
      <dgm:spPr/>
    </dgm:pt>
    <dgm:pt modelId="{698A28D4-65FA-486A-9634-1FA48ED07D55}" type="pres">
      <dgm:prSet presAssocID="{D349F374-FE6E-45AA-A9BE-44C79744794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FF56B0C-04E7-4222-82DB-69057B84AC8F}" type="pres">
      <dgm:prSet presAssocID="{D349F374-FE6E-45AA-A9BE-44C79744794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EB26F04-35A9-4C37-8CC0-F352B5506CAF}" type="presOf" srcId="{81A454C5-753D-4AF6-8E65-4A87F011EE40}" destId="{7A49B1EC-A2AC-4D32-8E2B-E5D9CC646D3E}" srcOrd="0" destOrd="0" presId="urn:microsoft.com/office/officeart/2005/8/layout/vList2"/>
    <dgm:cxn modelId="{41AD7113-A29D-4C47-B451-6EDF88B0DBE8}" type="presOf" srcId="{67D4ED8F-E7A7-412D-8C12-F2AEE0FDF64D}" destId="{9B7CEEE0-9894-4DF0-B027-0FE5491BBC6E}" srcOrd="0" destOrd="2" presId="urn:microsoft.com/office/officeart/2005/8/layout/vList2"/>
    <dgm:cxn modelId="{280AC438-DC75-4A03-89D5-551DA4A0AE01}" type="presOf" srcId="{785CE444-73E0-4A2A-A86A-D3957A0590F5}" destId="{1FF56B0C-04E7-4222-82DB-69057B84AC8F}" srcOrd="0" destOrd="2" presId="urn:microsoft.com/office/officeart/2005/8/layout/vList2"/>
    <dgm:cxn modelId="{881FC03C-AF4F-4524-9111-4489DDF4926B}" srcId="{D349F374-FE6E-45AA-A9BE-44C797447940}" destId="{4A5F3BD1-633A-4357-8A88-EDA6C9990B88}" srcOrd="3" destOrd="0" parTransId="{CBB57374-C37C-494E-A6E0-FE2783131A9A}" sibTransId="{E24279CD-ACA7-4AE0-97DE-6EE527876939}"/>
    <dgm:cxn modelId="{ACC1174F-5CFD-40EA-A0E3-3B1F83CAC54B}" srcId="{D349F374-FE6E-45AA-A9BE-44C797447940}" destId="{785CE444-73E0-4A2A-A86A-D3957A0590F5}" srcOrd="2" destOrd="0" parTransId="{43DE4382-D097-44A1-922C-C5A9F45F09C6}" sibTransId="{53C85D79-7E62-4419-B31E-2FFF76E025E7}"/>
    <dgm:cxn modelId="{918FD273-D638-4FAB-A1FE-BE195E60221F}" type="presOf" srcId="{5F15F52A-AC37-449D-8A94-0C1C6915A0ED}" destId="{9B7CEEE0-9894-4DF0-B027-0FE5491BBC6E}" srcOrd="0" destOrd="1" presId="urn:microsoft.com/office/officeart/2005/8/layout/vList2"/>
    <dgm:cxn modelId="{7514CB79-8EB2-4F92-9760-F9AAD258581D}" type="presOf" srcId="{6E5DC3F6-415E-4B90-87E6-1AF2D94C9151}" destId="{9B7CEEE0-9894-4DF0-B027-0FE5491BBC6E}" srcOrd="0" destOrd="3" presId="urn:microsoft.com/office/officeart/2005/8/layout/vList2"/>
    <dgm:cxn modelId="{36CFBB8A-F193-45BE-AD59-1986FF636B7B}" srcId="{81A454C5-753D-4AF6-8E65-4A87F011EE40}" destId="{6E5DC3F6-415E-4B90-87E6-1AF2D94C9151}" srcOrd="3" destOrd="0" parTransId="{37F0CD6A-84F2-4869-8574-1AF56C8F23F9}" sibTransId="{C3BB6BA8-4F88-497F-9B61-1E58E7636B23}"/>
    <dgm:cxn modelId="{E0BA0A93-E725-42A8-A04D-0E8B682B74E2}" type="presOf" srcId="{4A5F3BD1-633A-4357-8A88-EDA6C9990B88}" destId="{1FF56B0C-04E7-4222-82DB-69057B84AC8F}" srcOrd="0" destOrd="3" presId="urn:microsoft.com/office/officeart/2005/8/layout/vList2"/>
    <dgm:cxn modelId="{6482C597-3520-48DB-9219-EB7E0F66FCE4}" srcId="{8CD5B89F-D602-4404-8998-4746973338ED}" destId="{81A454C5-753D-4AF6-8E65-4A87F011EE40}" srcOrd="0" destOrd="0" parTransId="{8E40F0EF-A5FE-40A5-848E-E7BDFA44E454}" sibTransId="{4F8A7B46-C38B-4F5E-939B-04B5E53673BD}"/>
    <dgm:cxn modelId="{ADCF97B0-B2C0-4DF8-A316-AD9CDBE5042D}" srcId="{81A454C5-753D-4AF6-8E65-4A87F011EE40}" destId="{5F15F52A-AC37-449D-8A94-0C1C6915A0ED}" srcOrd="1" destOrd="0" parTransId="{6905E2B9-0413-46B8-9594-D588A59BCE62}" sibTransId="{8C717161-0A65-4DED-ABC1-A7578BF55205}"/>
    <dgm:cxn modelId="{580FAFB1-934B-4464-8319-1A6762561895}" type="presOf" srcId="{4AD71AF7-278E-4E93-8F5B-CB914E56C9F4}" destId="{1FF56B0C-04E7-4222-82DB-69057B84AC8F}" srcOrd="0" destOrd="0" presId="urn:microsoft.com/office/officeart/2005/8/layout/vList2"/>
    <dgm:cxn modelId="{309457B2-E02E-41D8-ABB6-B5FAB812F547}" type="presOf" srcId="{8CD5B89F-D602-4404-8998-4746973338ED}" destId="{20781EDD-DB60-4956-8C10-E61D4AE21D46}" srcOrd="0" destOrd="0" presId="urn:microsoft.com/office/officeart/2005/8/layout/vList2"/>
    <dgm:cxn modelId="{467C07BB-DEC5-43F0-9872-5F6AF0F675BB}" srcId="{81A454C5-753D-4AF6-8E65-4A87F011EE40}" destId="{67D4ED8F-E7A7-412D-8C12-F2AEE0FDF64D}" srcOrd="2" destOrd="0" parTransId="{02A4EDDF-FADE-4B18-8EF7-2ABB4EFF61CF}" sibTransId="{1644AF94-EAE9-48CA-8F9D-B48F49959204}"/>
    <dgm:cxn modelId="{E9B986BB-6812-4B94-A460-2323D499A4BD}" type="presOf" srcId="{968C988D-437E-44D4-8EBD-CC4576FE623E}" destId="{1FF56B0C-04E7-4222-82DB-69057B84AC8F}" srcOrd="0" destOrd="1" presId="urn:microsoft.com/office/officeart/2005/8/layout/vList2"/>
    <dgm:cxn modelId="{2203C6BE-69D4-4108-893D-51EF7447AD21}" type="presOf" srcId="{D349F374-FE6E-45AA-A9BE-44C797447940}" destId="{698A28D4-65FA-486A-9634-1FA48ED07D55}" srcOrd="0" destOrd="0" presId="urn:microsoft.com/office/officeart/2005/8/layout/vList2"/>
    <dgm:cxn modelId="{064C20CD-A80A-4F54-8A0B-3D2F11B967E4}" srcId="{D349F374-FE6E-45AA-A9BE-44C797447940}" destId="{968C988D-437E-44D4-8EBD-CC4576FE623E}" srcOrd="1" destOrd="0" parTransId="{D57FEA31-D924-4478-BD96-71AD86BB931D}" sibTransId="{89600B2D-8E17-4B26-8425-B3BB522F07DC}"/>
    <dgm:cxn modelId="{F8032DD2-E036-4835-91A6-EEDD6CD4C348}" type="presOf" srcId="{A0286851-8843-4A87-91D2-D809ED7CCEA0}" destId="{9B7CEEE0-9894-4DF0-B027-0FE5491BBC6E}" srcOrd="0" destOrd="0" presId="urn:microsoft.com/office/officeart/2005/8/layout/vList2"/>
    <dgm:cxn modelId="{03D23CD5-6B45-4489-80F1-296D843B7382}" srcId="{81A454C5-753D-4AF6-8E65-4A87F011EE40}" destId="{A0286851-8843-4A87-91D2-D809ED7CCEA0}" srcOrd="0" destOrd="0" parTransId="{92272E05-0FC4-4C99-8053-E6FA25D0D075}" sibTransId="{5179E092-DF7C-4506-9675-37EC43A1E271}"/>
    <dgm:cxn modelId="{E51A05E1-F6F4-4855-AEEF-71B5AD63C9FB}" srcId="{8CD5B89F-D602-4404-8998-4746973338ED}" destId="{D349F374-FE6E-45AA-A9BE-44C797447940}" srcOrd="1" destOrd="0" parTransId="{7ADE7ABD-15D3-42C2-8507-B22B6EDB7F92}" sibTransId="{28682732-C370-41E8-B381-91EACE29105F}"/>
    <dgm:cxn modelId="{B4DEEAE2-57E1-403C-8144-63AEBAFF746D}" srcId="{D349F374-FE6E-45AA-A9BE-44C797447940}" destId="{4AD71AF7-278E-4E93-8F5B-CB914E56C9F4}" srcOrd="0" destOrd="0" parTransId="{1709E555-3255-4B7A-9123-03C043DA7AC6}" sibTransId="{A75EB865-6E10-48C2-900D-BB6FEBEE08EA}"/>
    <dgm:cxn modelId="{D79937FC-3F37-47A0-9FF7-76EE47AC982A}" type="presParOf" srcId="{20781EDD-DB60-4956-8C10-E61D4AE21D46}" destId="{7A49B1EC-A2AC-4D32-8E2B-E5D9CC646D3E}" srcOrd="0" destOrd="0" presId="urn:microsoft.com/office/officeart/2005/8/layout/vList2"/>
    <dgm:cxn modelId="{19A6FEAD-072F-4935-8D43-34597D8CC9D6}" type="presParOf" srcId="{20781EDD-DB60-4956-8C10-E61D4AE21D46}" destId="{9B7CEEE0-9894-4DF0-B027-0FE5491BBC6E}" srcOrd="1" destOrd="0" presId="urn:microsoft.com/office/officeart/2005/8/layout/vList2"/>
    <dgm:cxn modelId="{BE0C8B8D-5787-469D-A9DB-73FE9B790E40}" type="presParOf" srcId="{20781EDD-DB60-4956-8C10-E61D4AE21D46}" destId="{698A28D4-65FA-486A-9634-1FA48ED07D55}" srcOrd="2" destOrd="0" presId="urn:microsoft.com/office/officeart/2005/8/layout/vList2"/>
    <dgm:cxn modelId="{1B060F74-8414-4F32-AB39-EA9845DECC28}" type="presParOf" srcId="{20781EDD-DB60-4956-8C10-E61D4AE21D46}" destId="{1FF56B0C-04E7-4222-82DB-69057B84AC8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D63BC-032F-4796-8614-B413392B1E4A}">
      <dsp:nvSpPr>
        <dsp:cNvPr id="0" name=""/>
        <dsp:cNvSpPr/>
      </dsp:nvSpPr>
      <dsp:spPr>
        <a:xfrm>
          <a:off x="0" y="18912"/>
          <a:ext cx="5990135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Data acquisition</a:t>
          </a:r>
          <a:endParaRPr lang="en-US" sz="3300" kern="1200" dirty="0"/>
        </a:p>
      </dsp:txBody>
      <dsp:txXfrm>
        <a:off x="38638" y="57550"/>
        <a:ext cx="5912859" cy="714229"/>
      </dsp:txXfrm>
    </dsp:sp>
    <dsp:sp modelId="{B7A78F30-1288-4402-9724-C61F3A69B417}">
      <dsp:nvSpPr>
        <dsp:cNvPr id="0" name=""/>
        <dsp:cNvSpPr/>
      </dsp:nvSpPr>
      <dsp:spPr>
        <a:xfrm>
          <a:off x="0" y="905457"/>
          <a:ext cx="5990135" cy="791505"/>
        </a:xfrm>
        <a:prstGeom prst="roundRect">
          <a:avLst/>
        </a:prstGeom>
        <a:solidFill>
          <a:schemeClr val="accent2">
            <a:hueOff val="-1484934"/>
            <a:satOff val="484"/>
            <a:lumOff val="-431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Import</a:t>
          </a:r>
        </a:p>
      </dsp:txBody>
      <dsp:txXfrm>
        <a:off x="38638" y="944095"/>
        <a:ext cx="5912859" cy="714229"/>
      </dsp:txXfrm>
    </dsp:sp>
    <dsp:sp modelId="{17B005BA-818B-4B03-9614-28030CC8DBED}">
      <dsp:nvSpPr>
        <dsp:cNvPr id="0" name=""/>
        <dsp:cNvSpPr/>
      </dsp:nvSpPr>
      <dsp:spPr>
        <a:xfrm>
          <a:off x="0" y="1792002"/>
          <a:ext cx="5990135" cy="791505"/>
        </a:xfrm>
        <a:prstGeom prst="roundRect">
          <a:avLst/>
        </a:prstGeom>
        <a:solidFill>
          <a:schemeClr val="accent2">
            <a:hueOff val="-2969867"/>
            <a:satOff val="969"/>
            <a:lumOff val="-863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Clean</a:t>
          </a:r>
          <a:endParaRPr lang="en-US" sz="3300" kern="1200" dirty="0"/>
        </a:p>
      </dsp:txBody>
      <dsp:txXfrm>
        <a:off x="38638" y="1830640"/>
        <a:ext cx="5912859" cy="714229"/>
      </dsp:txXfrm>
    </dsp:sp>
    <dsp:sp modelId="{8CD500A1-61AB-44D5-9881-2E064DB00C6C}">
      <dsp:nvSpPr>
        <dsp:cNvPr id="0" name=""/>
        <dsp:cNvSpPr/>
      </dsp:nvSpPr>
      <dsp:spPr>
        <a:xfrm>
          <a:off x="0" y="2678547"/>
          <a:ext cx="5990135" cy="791505"/>
        </a:xfrm>
        <a:prstGeom prst="roundRect">
          <a:avLst/>
        </a:prstGeom>
        <a:solidFill>
          <a:schemeClr val="accent2">
            <a:hueOff val="-4454801"/>
            <a:satOff val="1453"/>
            <a:lumOff val="-1294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Explore</a:t>
          </a:r>
          <a:endParaRPr lang="en-US" sz="3300" kern="1200" dirty="0"/>
        </a:p>
      </dsp:txBody>
      <dsp:txXfrm>
        <a:off x="38638" y="2717185"/>
        <a:ext cx="5912859" cy="714229"/>
      </dsp:txXfrm>
    </dsp:sp>
    <dsp:sp modelId="{11D6D40D-4C2A-4A16-A5F8-298CDE11BCF1}">
      <dsp:nvSpPr>
        <dsp:cNvPr id="0" name=""/>
        <dsp:cNvSpPr/>
      </dsp:nvSpPr>
      <dsp:spPr>
        <a:xfrm>
          <a:off x="0" y="3565092"/>
          <a:ext cx="5990135" cy="791505"/>
        </a:xfrm>
        <a:prstGeom prst="roundRect">
          <a:avLst/>
        </a:prstGeom>
        <a:solidFill>
          <a:schemeClr val="accent2">
            <a:hueOff val="-5939734"/>
            <a:satOff val="1938"/>
            <a:lumOff val="-1726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 dirty="0"/>
            <a:t>Rendering</a:t>
          </a:r>
          <a:endParaRPr lang="en-US" sz="3300" kern="1200" dirty="0"/>
        </a:p>
      </dsp:txBody>
      <dsp:txXfrm>
        <a:off x="38638" y="3603730"/>
        <a:ext cx="5912859" cy="714229"/>
      </dsp:txXfrm>
    </dsp:sp>
    <dsp:sp modelId="{6B66A97C-B4E4-405F-8758-1B1F250A8F24}">
      <dsp:nvSpPr>
        <dsp:cNvPr id="0" name=""/>
        <dsp:cNvSpPr/>
      </dsp:nvSpPr>
      <dsp:spPr>
        <a:xfrm>
          <a:off x="0" y="4451637"/>
          <a:ext cx="5990135" cy="791505"/>
        </a:xfrm>
        <a:prstGeom prst="roundRect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Communicate</a:t>
          </a:r>
        </a:p>
      </dsp:txBody>
      <dsp:txXfrm>
        <a:off x="38638" y="4490275"/>
        <a:ext cx="5912859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D4C5D-0C3D-4E04-9B8F-13196C07E69B}">
      <dsp:nvSpPr>
        <dsp:cNvPr id="0" name=""/>
        <dsp:cNvSpPr/>
      </dsp:nvSpPr>
      <dsp:spPr>
        <a:xfrm>
          <a:off x="2440" y="736321"/>
          <a:ext cx="654855" cy="654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FB38D-D56C-4759-8FA3-131C4183F52F}">
      <dsp:nvSpPr>
        <dsp:cNvPr id="0" name=""/>
        <dsp:cNvSpPr/>
      </dsp:nvSpPr>
      <dsp:spPr>
        <a:xfrm>
          <a:off x="2440" y="1498942"/>
          <a:ext cx="1871015" cy="28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/>
            <a:t>Categorical Data:</a:t>
          </a:r>
          <a:endParaRPr lang="en-US" sz="1600" kern="1200"/>
        </a:p>
      </dsp:txBody>
      <dsp:txXfrm>
        <a:off x="2440" y="1498942"/>
        <a:ext cx="1871015" cy="280652"/>
      </dsp:txXfrm>
    </dsp:sp>
    <dsp:sp modelId="{3C2C2900-A208-45C8-BF93-CE54C9397FED}">
      <dsp:nvSpPr>
        <dsp:cNvPr id="0" name=""/>
        <dsp:cNvSpPr/>
      </dsp:nvSpPr>
      <dsp:spPr>
        <a:xfrm>
          <a:off x="2440" y="1829718"/>
          <a:ext cx="1871015" cy="1412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Demographics, regions, program types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Visualize with: Bar charts, pie charts</a:t>
          </a:r>
        </a:p>
      </dsp:txBody>
      <dsp:txXfrm>
        <a:off x="2440" y="1829718"/>
        <a:ext cx="1871015" cy="1412789"/>
      </dsp:txXfrm>
    </dsp:sp>
    <dsp:sp modelId="{4D978517-C6F7-44F2-894D-197434AE15AB}">
      <dsp:nvSpPr>
        <dsp:cNvPr id="0" name=""/>
        <dsp:cNvSpPr/>
      </dsp:nvSpPr>
      <dsp:spPr>
        <a:xfrm>
          <a:off x="2200883" y="736321"/>
          <a:ext cx="654855" cy="654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5A88E-4A51-4302-AC26-4878B6A426D6}">
      <dsp:nvSpPr>
        <dsp:cNvPr id="0" name=""/>
        <dsp:cNvSpPr/>
      </dsp:nvSpPr>
      <dsp:spPr>
        <a:xfrm>
          <a:off x="2200883" y="1498942"/>
          <a:ext cx="1871015" cy="28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/>
            <a:t>Numerical Data:</a:t>
          </a:r>
          <a:endParaRPr lang="en-US" sz="1600" kern="1200"/>
        </a:p>
      </dsp:txBody>
      <dsp:txXfrm>
        <a:off x="2200883" y="1498942"/>
        <a:ext cx="1871015" cy="280652"/>
      </dsp:txXfrm>
    </dsp:sp>
    <dsp:sp modelId="{249C7ECA-03B6-42BB-9A9D-3E96CE9B1453}">
      <dsp:nvSpPr>
        <dsp:cNvPr id="0" name=""/>
        <dsp:cNvSpPr/>
      </dsp:nvSpPr>
      <dsp:spPr>
        <a:xfrm>
          <a:off x="2200883" y="1829718"/>
          <a:ext cx="1871015" cy="1412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Continuous: Temperature, income, test scores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Discrete: Counts of facilities, services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Visualize with: Histograms, line charts, scatter plots</a:t>
          </a:r>
        </a:p>
      </dsp:txBody>
      <dsp:txXfrm>
        <a:off x="2200883" y="1829718"/>
        <a:ext cx="1871015" cy="1412789"/>
      </dsp:txXfrm>
    </dsp:sp>
    <dsp:sp modelId="{EC7FB752-2930-4957-B53A-860919B426FE}">
      <dsp:nvSpPr>
        <dsp:cNvPr id="0" name=""/>
        <dsp:cNvSpPr/>
      </dsp:nvSpPr>
      <dsp:spPr>
        <a:xfrm>
          <a:off x="4399327" y="736321"/>
          <a:ext cx="654855" cy="654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68D36-A317-4844-9B49-6F9CA5C8B0CE}">
      <dsp:nvSpPr>
        <dsp:cNvPr id="0" name=""/>
        <dsp:cNvSpPr/>
      </dsp:nvSpPr>
      <dsp:spPr>
        <a:xfrm>
          <a:off x="4399327" y="1498942"/>
          <a:ext cx="1871015" cy="280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baseline="0"/>
            <a:t>Time Series Data:</a:t>
          </a:r>
          <a:endParaRPr lang="en-US" sz="1600" kern="1200"/>
        </a:p>
      </dsp:txBody>
      <dsp:txXfrm>
        <a:off x="4399327" y="1498942"/>
        <a:ext cx="1871015" cy="280652"/>
      </dsp:txXfrm>
    </dsp:sp>
    <dsp:sp modelId="{944D8C92-549F-4079-B35C-98D048B163CE}">
      <dsp:nvSpPr>
        <dsp:cNvPr id="0" name=""/>
        <dsp:cNvSpPr/>
      </dsp:nvSpPr>
      <dsp:spPr>
        <a:xfrm>
          <a:off x="4399327" y="1829718"/>
          <a:ext cx="1871015" cy="1412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Climate trends, educational outcomes over time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Visualize with: Line charts, area charts</a:t>
          </a:r>
        </a:p>
      </dsp:txBody>
      <dsp:txXfrm>
        <a:off x="4399327" y="1829718"/>
        <a:ext cx="1871015" cy="14127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9B1EC-A2AC-4D32-8E2B-E5D9CC646D3E}">
      <dsp:nvSpPr>
        <dsp:cNvPr id="0" name=""/>
        <dsp:cNvSpPr/>
      </dsp:nvSpPr>
      <dsp:spPr>
        <a:xfrm>
          <a:off x="0" y="252079"/>
          <a:ext cx="5990135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Static visualizations are powerful, but interactive ones can:</a:t>
          </a:r>
          <a:endParaRPr lang="en-US" sz="2300" kern="1200"/>
        </a:p>
      </dsp:txBody>
      <dsp:txXfrm>
        <a:off x="44664" y="296743"/>
        <a:ext cx="5900807" cy="825612"/>
      </dsp:txXfrm>
    </dsp:sp>
    <dsp:sp modelId="{9B7CEEE0-9894-4DF0-B027-0FE5491BBC6E}">
      <dsp:nvSpPr>
        <dsp:cNvPr id="0" name=""/>
        <dsp:cNvSpPr/>
      </dsp:nvSpPr>
      <dsp:spPr>
        <a:xfrm>
          <a:off x="0" y="1167019"/>
          <a:ext cx="5990135" cy="1214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Let users explore data on their own terms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Reveal details on demand (tooltips, zooming)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Tell more complete stories with less space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Create more engaging presentations</a:t>
          </a:r>
        </a:p>
      </dsp:txBody>
      <dsp:txXfrm>
        <a:off x="0" y="1167019"/>
        <a:ext cx="5990135" cy="1214055"/>
      </dsp:txXfrm>
    </dsp:sp>
    <dsp:sp modelId="{698A28D4-65FA-486A-9634-1FA48ED07D55}">
      <dsp:nvSpPr>
        <dsp:cNvPr id="0" name=""/>
        <dsp:cNvSpPr/>
      </dsp:nvSpPr>
      <dsp:spPr>
        <a:xfrm>
          <a:off x="0" y="2381074"/>
          <a:ext cx="5990135" cy="914940"/>
        </a:xfrm>
        <a:prstGeom prst="roundRect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baseline="0"/>
            <a:t>What is Plotly?</a:t>
          </a:r>
          <a:endParaRPr lang="en-US" sz="2300" kern="1200"/>
        </a:p>
      </dsp:txBody>
      <dsp:txXfrm>
        <a:off x="44664" y="2425738"/>
        <a:ext cx="5900807" cy="825612"/>
      </dsp:txXfrm>
    </dsp:sp>
    <dsp:sp modelId="{1FF56B0C-04E7-4222-82DB-69057B84AC8F}">
      <dsp:nvSpPr>
        <dsp:cNvPr id="0" name=""/>
        <dsp:cNvSpPr/>
      </dsp:nvSpPr>
      <dsp:spPr>
        <a:xfrm>
          <a:off x="0" y="3296014"/>
          <a:ext cx="5990135" cy="1713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18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Python library for creating beautiful interactive visualizations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Web-based: outputs work in notebooks, web apps, and dashboards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No JavaScript knowledge required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Perfect for hackathon projects with visual impact</a:t>
          </a:r>
        </a:p>
      </dsp:txBody>
      <dsp:txXfrm>
        <a:off x="0" y="3296014"/>
        <a:ext cx="5990135" cy="1713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CF753-3E0E-4466-B72B-5D2BC1E5A9A5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581B5-52DB-4F6A-8B38-3F69ACE05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2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visualizations have you found most helpful in understanding complex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0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9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Import:</a:t>
            </a:r>
            <a:r>
              <a:rPr lang="en-US" dirty="0"/>
              <a:t> Public datasets, community data, surveys </a:t>
            </a:r>
          </a:p>
          <a:p>
            <a:r>
              <a:rPr lang="en-US" b="1" dirty="0"/>
              <a:t>Clean:</a:t>
            </a:r>
            <a:r>
              <a:rPr lang="en-US" dirty="0"/>
              <a:t> Address bias, handle missing data, ensure representation </a:t>
            </a:r>
          </a:p>
          <a:p>
            <a:r>
              <a:rPr lang="en-US" b="1" dirty="0"/>
              <a:t>Explore:</a:t>
            </a:r>
            <a:r>
              <a:rPr lang="en-US" dirty="0"/>
              <a:t> Identify patterns, inequities, and opportunities </a:t>
            </a:r>
          </a:p>
          <a:p>
            <a:r>
              <a:rPr lang="en-US" b="1" dirty="0"/>
              <a:t>Model:</a:t>
            </a:r>
            <a:r>
              <a:rPr lang="en-US" dirty="0"/>
              <a:t> Predict outcomes, simulate interventions </a:t>
            </a:r>
          </a:p>
          <a:p>
            <a:r>
              <a:rPr lang="en-US" b="1" dirty="0"/>
              <a:t>Communicate:</a:t>
            </a:r>
            <a:r>
              <a:rPr lang="en-US" dirty="0"/>
              <a:t> Inspire action and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35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98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581B5-52DB-4F6A-8B38-3F69ACE055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3115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4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16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9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8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6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2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04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9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74600CC-C010-48F0-B701-C507A3BE498B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0E10017-3A51-4576-B9FA-AB8C0C42B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username/5C-dataviz-workshop/materials" TargetMode="External"/><Relationship Id="rId4" Type="http://schemas.openxmlformats.org/officeDocument/2006/relationships/hyperlink" Target="https://github.com/awilson-pom/5C-dataviz-worksho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rlboettiger.info/2011/lab-notebook" TargetMode="External"/><Relationship Id="rId13" Type="http://schemas.microsoft.com/office/2007/relationships/diagramDrawing" Target="../diagrams/drawing2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ogarithmic_scale" TargetMode="External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3.png"/><Relationship Id="rId10" Type="http://schemas.openxmlformats.org/officeDocument/2006/relationships/diagramLayout" Target="../diagrams/layout2.xml"/><Relationship Id="rId4" Type="http://schemas.openxmlformats.org/officeDocument/2006/relationships/hyperlink" Target="https://www.slicer.org/slicerWiki/index.php/Documentation/4.1/Developers/Charts" TargetMode="External"/><Relationship Id="rId9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hda.com/english/wiki/ggplot2-barplot-easy-bar-graphs-in-r-software-using-ggplot2" TargetMode="External"/><Relationship Id="rId3" Type="http://schemas.openxmlformats.org/officeDocument/2006/relationships/image" Target="../media/image40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nkcharts.typepad.com/junk_charts/2009/08/a-world-full-of-bubbles.html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www.flickr.com/photos/sk53_osm/27186442188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bryn-celli-ddu-carved-stone-956a843bef19440db2333253426add4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ilson.sites.pomona.edu/Olynthus/DesignExplorer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702C-AC2E-3F97-3C70-D79D75DEE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1028699"/>
            <a:ext cx="9418320" cy="3862083"/>
          </a:xfrm>
        </p:spPr>
        <p:txBody>
          <a:bodyPr anchor="ctr">
            <a:normAutofit/>
          </a:bodyPr>
          <a:lstStyle/>
          <a:p>
            <a:pPr algn="ctr"/>
            <a:r>
              <a:rPr lang="en-US" sz="6000"/>
              <a:t>Data Analysis and Visualization Workshop for 5C Hackathon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F74BB-B1C2-6234-77E7-2A20C0120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37670"/>
            <a:ext cx="9418320" cy="1183261"/>
          </a:xfrm>
        </p:spPr>
        <p:txBody>
          <a:bodyPr>
            <a:normAutofit/>
          </a:bodyPr>
          <a:lstStyle/>
          <a:p>
            <a:pPr algn="ctr"/>
            <a:r>
              <a:rPr lang="en-US"/>
              <a:t>Spring 2025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E8ECA2-60A0-4D39-817D-F1E982ED7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1500" y="5097592"/>
            <a:ext cx="59639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91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03748-DD05-5A77-F429-472A434E5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4D26-419D-96DB-F6A5-A706C50A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>
            <a:normAutofit/>
          </a:bodyPr>
          <a:lstStyle/>
          <a:p>
            <a:r>
              <a:rPr lang="en-US"/>
              <a:t>Good vs Bad Visualization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5EB018-71E0-DBEB-047F-AF9242476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r>
              <a:rPr lang="en-GB"/>
              <a:t>The New York Times, New Covid-19 Cases</a:t>
            </a:r>
          </a:p>
          <a:p>
            <a:r>
              <a:rPr lang="en-US"/>
              <a:t>Bad: If we can’t understand it then who can?</a:t>
            </a:r>
          </a:p>
        </p:txBody>
      </p:sp>
      <p:pic>
        <p:nvPicPr>
          <p:cNvPr id="7" name="Picture 6" descr="A diagram of a spiral&#10;&#10;Description automatically generated">
            <a:extLst>
              <a:ext uri="{FF2B5EF4-FFF2-40B4-BE49-F238E27FC236}">
                <a16:creationId xmlns:a16="http://schemas.microsoft.com/office/drawing/2014/main" id="{BF0514D4-76CA-73AD-4CF5-FFC754D9A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0" b="740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8B52D4-3C43-89EC-EBC2-3DCA6E906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49-255D-76AA-E2B3-C50390C8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>
            <a:normAutofit/>
          </a:bodyPr>
          <a:lstStyle/>
          <a:p>
            <a:r>
              <a:rPr lang="en-US"/>
              <a:t>Good vs Bad Visualization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063E74-AC56-06AF-F6E2-7E023F962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r>
              <a:rPr lang="en-GB" dirty="0"/>
              <a:t>Heraldsun.com.au – Should Julia Gilliard win the next election</a:t>
            </a:r>
          </a:p>
          <a:p>
            <a:r>
              <a:rPr lang="en-US" dirty="0"/>
              <a:t>Bad: Yes is 10%</a:t>
            </a:r>
          </a:p>
        </p:txBody>
      </p:sp>
      <p:pic>
        <p:nvPicPr>
          <p:cNvPr id="3" name="Content Placeholder 4" descr="A newspaper with a pie chart&#10;&#10;Description automatically generated">
            <a:extLst>
              <a:ext uri="{FF2B5EF4-FFF2-40B4-BE49-F238E27FC236}">
                <a16:creationId xmlns:a16="http://schemas.microsoft.com/office/drawing/2014/main" id="{702F3C9B-F309-C1EF-F8F7-F413C8CB7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5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6E8C8-CF10-B05B-E0DF-92C480959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67C4-8F92-0B50-1427-0369ADDF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>
            <a:normAutofit/>
          </a:bodyPr>
          <a:lstStyle/>
          <a:p>
            <a:r>
              <a:rPr lang="en-US"/>
              <a:t>Good vs Bad Visualization</a:t>
            </a:r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34CA69-4702-885C-8883-B44D756C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r>
              <a:rPr lang="en-GB"/>
              <a:t>CNN – Violent Crime</a:t>
            </a:r>
          </a:p>
          <a:p>
            <a:r>
              <a:rPr lang="en-US"/>
              <a:t>Bad: Look at the X-Axis</a:t>
            </a: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5F19C44B-157E-0522-FAB8-A3D09DE4F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r="21694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6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A4B9-9394-FB39-E3E4-3B06F269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sz="3700"/>
              <a:t>Setting Up Your Development Environment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DE3C-DEA1-661D-5596-23929084E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/>
          </a:bodyPr>
          <a:lstStyle/>
          <a:p>
            <a:r>
              <a:rPr lang="en-US" dirty="0"/>
              <a:t>We'll use Python with specialized libraries for data visualization</a:t>
            </a:r>
          </a:p>
          <a:p>
            <a:r>
              <a:rPr lang="en-US" dirty="0"/>
              <a:t>Setup options:</a:t>
            </a:r>
          </a:p>
          <a:p>
            <a:pPr lvl="1"/>
            <a:r>
              <a:rPr lang="en-US" b="1" dirty="0" err="1"/>
              <a:t>Miniconda</a:t>
            </a:r>
            <a:r>
              <a:rPr lang="en-US" b="1" dirty="0"/>
              <a:t> (recommended) - lightweight Python distribution</a:t>
            </a:r>
          </a:p>
          <a:p>
            <a:pPr lvl="1"/>
            <a:r>
              <a:rPr lang="en-US" dirty="0"/>
              <a:t>Full Anaconda - includes many pre-installed packages</a:t>
            </a:r>
          </a:p>
          <a:p>
            <a:pPr lvl="1"/>
            <a:r>
              <a:rPr lang="en-US" dirty="0"/>
              <a:t>Direct pip installation (if Python is already installed)</a:t>
            </a:r>
          </a:p>
          <a:p>
            <a:r>
              <a:rPr lang="en-US" dirty="0"/>
              <a:t>Why </a:t>
            </a:r>
            <a:r>
              <a:rPr lang="en-US" dirty="0" err="1"/>
              <a:t>Miniconda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Lightweight but powerful</a:t>
            </a:r>
          </a:p>
          <a:p>
            <a:pPr lvl="1"/>
            <a:r>
              <a:rPr lang="en-US" dirty="0"/>
              <a:t>Excellent package management</a:t>
            </a:r>
          </a:p>
          <a:p>
            <a:pPr lvl="1"/>
            <a:r>
              <a:rPr lang="en-US" dirty="0"/>
              <a:t>Virtual environments for project isolation</a:t>
            </a:r>
          </a:p>
          <a:p>
            <a:pPr lvl="1"/>
            <a:r>
              <a:rPr lang="en-US" dirty="0"/>
              <a:t>Works on Windows, macOS, and Linux</a:t>
            </a:r>
          </a:p>
        </p:txBody>
      </p:sp>
      <p:pic>
        <p:nvPicPr>
          <p:cNvPr id="7" name="Picture 6" descr="Illuminated server room panel">
            <a:extLst>
              <a:ext uri="{FF2B5EF4-FFF2-40B4-BE49-F238E27FC236}">
                <a16:creationId xmlns:a16="http://schemas.microsoft.com/office/drawing/2014/main" id="{0186144E-6CF4-5490-AD1F-C910F796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88" r="30720" b="-1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D9C1-BD83-CA7F-50E9-87A617D3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Installing </a:t>
            </a:r>
            <a:r>
              <a:rPr lang="en-US" dirty="0" err="1"/>
              <a:t>Miniconda</a:t>
            </a:r>
            <a:endParaRPr lang="en-US" dirty="0"/>
          </a:p>
        </p:txBody>
      </p:sp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DC794870-4AF9-C8F6-CFED-5E840408E0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68" r="47240" b="-1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21BD-6E96-F805-3D9F-8C4DDC4CF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9"/>
            <a:ext cx="6015571" cy="4174398"/>
          </a:xfrm>
        </p:spPr>
        <p:txBody>
          <a:bodyPr>
            <a:normAutofit fontScale="92500" lnSpcReduction="10000"/>
          </a:bodyPr>
          <a:lstStyle/>
          <a:p>
            <a:r>
              <a:rPr lang="en-US" sz="1700" b="1" dirty="0"/>
              <a:t>Step 1: Download the installer</a:t>
            </a:r>
          </a:p>
          <a:p>
            <a:pPr lvl="1"/>
            <a:r>
              <a:rPr lang="en-US" sz="1700" dirty="0"/>
              <a:t>Visit: conda.io/miniconda.html</a:t>
            </a:r>
          </a:p>
          <a:p>
            <a:pPr lvl="1"/>
            <a:r>
              <a:rPr lang="en-US" sz="1700" dirty="0"/>
              <a:t>Select your operating system (Windows, macOS, Linux)</a:t>
            </a:r>
          </a:p>
          <a:p>
            <a:pPr lvl="1"/>
            <a:r>
              <a:rPr lang="en-US" sz="1700" dirty="0"/>
              <a:t>Choose Python 3.9+ version</a:t>
            </a:r>
          </a:p>
          <a:p>
            <a:r>
              <a:rPr lang="en-US" sz="1700" b="1" dirty="0"/>
              <a:t>Step 2: Run the installer</a:t>
            </a:r>
          </a:p>
          <a:p>
            <a:pPr lvl="1"/>
            <a:r>
              <a:rPr lang="en-US" sz="1700" dirty="0"/>
              <a:t>Windows: Double-click the downloaded .exe file</a:t>
            </a:r>
          </a:p>
          <a:p>
            <a:pPr lvl="1"/>
            <a:r>
              <a:rPr lang="en-US" sz="1700" dirty="0"/>
              <a:t>macOS: Open Terminal and run: </a:t>
            </a:r>
            <a:r>
              <a:rPr lang="en-US" sz="1700" dirty="0">
                <a:solidFill>
                  <a:srgbClr val="C00000"/>
                </a:solidFill>
              </a:rPr>
              <a:t>bash Miniconda3-latest-MacOSX-x86_64.sh</a:t>
            </a:r>
          </a:p>
          <a:p>
            <a:pPr lvl="1"/>
            <a:r>
              <a:rPr lang="en-US" sz="1700" dirty="0"/>
              <a:t>Linux: Open Terminal and run: </a:t>
            </a:r>
            <a:r>
              <a:rPr lang="en-US" sz="1700" dirty="0">
                <a:solidFill>
                  <a:srgbClr val="C00000"/>
                </a:solidFill>
              </a:rPr>
              <a:t>bash Miniconda3-latest-Linux-x86_64.sh</a:t>
            </a:r>
          </a:p>
          <a:p>
            <a:r>
              <a:rPr lang="en-US" sz="1700" b="1" dirty="0"/>
              <a:t>Step 3: Verify installation</a:t>
            </a:r>
          </a:p>
          <a:p>
            <a:pPr lvl="1"/>
            <a:r>
              <a:rPr lang="en-US" sz="1700" dirty="0"/>
              <a:t>Open a new terminal/command prompt</a:t>
            </a:r>
          </a:p>
          <a:p>
            <a:pPr lvl="1"/>
            <a:r>
              <a:rPr lang="en-US" sz="1700" dirty="0"/>
              <a:t>Run: </a:t>
            </a:r>
            <a:r>
              <a:rPr lang="en-US" sz="1700" dirty="0" err="1">
                <a:solidFill>
                  <a:srgbClr val="C00000"/>
                </a:solidFill>
              </a:rPr>
              <a:t>conda</a:t>
            </a:r>
            <a:r>
              <a:rPr lang="en-US" sz="1700" dirty="0">
                <a:solidFill>
                  <a:srgbClr val="C00000"/>
                </a:solidFill>
              </a:rPr>
              <a:t> --version</a:t>
            </a:r>
          </a:p>
          <a:p>
            <a:pPr lvl="1"/>
            <a:r>
              <a:rPr lang="en-US" sz="1700" dirty="0"/>
              <a:t>Should display the </a:t>
            </a:r>
            <a:r>
              <a:rPr lang="en-US" sz="1700" dirty="0" err="1"/>
              <a:t>conda</a:t>
            </a:r>
            <a:r>
              <a:rPr lang="en-US" sz="1700" dirty="0"/>
              <a:t> version number</a:t>
            </a:r>
          </a:p>
        </p:txBody>
      </p:sp>
    </p:spTree>
    <p:extLst>
      <p:ext uri="{BB962C8B-B14F-4D97-AF65-F5344CB8AC3E}">
        <p14:creationId xmlns:p14="http://schemas.microsoft.com/office/powerpoint/2010/main" val="162545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BAD36-831F-765A-6929-31063EC1D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/>
              <a:t>Creating a Project Environment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B160B1A-7706-649A-BE35-F28E0884B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4" b="13530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21B31-C532-C08B-8CF4-34DA47C13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900" b="1"/>
              <a:t>Why use environments?</a:t>
            </a:r>
            <a:endParaRPr lang="en-US" sz="900"/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Isolate project 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Avoid conflicts between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Easily share environment specs with others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900"/>
              <a:t>Reproducible setup across different computers</a:t>
            </a:r>
          </a:p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2806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9D985-E0F5-A111-D3FB-F5DE0145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Installing Required Packages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3963F9-E0E0-B197-C239-55A75EDA3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101597"/>
            <a:ext cx="6616823" cy="464831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36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FA0BE-0D27-7F9E-C0E1-047AFF320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/>
              <a:t>Starting Jupyter Notebook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89E34D-7F9D-EB7D-D9C5-D47CB373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12111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27A70-2855-EA9E-8DA3-E1BFA3C77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640" y="4564673"/>
            <a:ext cx="5665871" cy="161546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600" b="1"/>
              <a:t>What happens next:</a:t>
            </a:r>
            <a:endParaRPr lang="en-US" sz="160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Browser window should open automatically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If not, copy the URL from the terminal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Navigate to workshop folder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Create a new notebook or open existing ones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6606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F4E34-31D0-2EAE-3854-FE1A981B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rgbClr val="FFFFFF"/>
                </a:solidFill>
              </a:rPr>
              <a:t>Quick Test: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C4CD7D9-D463-CC70-4DFD-C7D908BA0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647485"/>
            <a:ext cx="6616823" cy="355654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94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BEB62-3923-7025-C1B7-320B1A2E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Using VSCode for Python Development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8F78-7D62-BDED-A39D-3522E2EB9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/>
              <a:t>Setup steps:</a:t>
            </a:r>
            <a:endParaRPr lang="en-US" sz="2400"/>
          </a:p>
          <a:p>
            <a:pPr>
              <a:buFont typeface="+mj-lt"/>
              <a:buAutoNum type="arabicPeriod"/>
            </a:pPr>
            <a:r>
              <a:rPr lang="en-US" sz="2400"/>
              <a:t>Download and install from </a:t>
            </a:r>
            <a:r>
              <a:rPr lang="en-US" sz="2400">
                <a:hlinkClick r:id="rId2"/>
              </a:rPr>
              <a:t>code.visualstudio.com</a:t>
            </a:r>
            <a:endParaRPr lang="en-US" sz="2400"/>
          </a:p>
          <a:p>
            <a:pPr>
              <a:buFont typeface="+mj-lt"/>
              <a:buAutoNum type="arabicPeriod"/>
            </a:pPr>
            <a:r>
              <a:rPr lang="en-US" sz="2400"/>
              <a:t>Install Python extension</a:t>
            </a:r>
          </a:p>
          <a:p>
            <a:pPr>
              <a:buFont typeface="+mj-lt"/>
              <a:buAutoNum type="arabicPeriod"/>
            </a:pPr>
            <a:r>
              <a:rPr lang="en-US" sz="2400"/>
              <a:t>Select your conda environment as interpreter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/>
              <a:t>View → Command Palette → "Python: Select Interpreter"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/>
              <a:t>Choose the "dataviz" environment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598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3" y="0"/>
            <a:ext cx="381733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FB0B6-B889-A0F5-B264-AE52E49E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083" y="228600"/>
            <a:ext cx="3359031" cy="5014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6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9D730C5B-5D7C-E49E-500D-D58A4055EBB0}"/>
              </a:ext>
            </a:extLst>
          </p:cNvPr>
          <p:cNvSpPr txBox="1"/>
          <p:nvPr/>
        </p:nvSpPr>
        <p:spPr>
          <a:xfrm>
            <a:off x="1516083" y="5409807"/>
            <a:ext cx="3359031" cy="1209355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R="0" lvl="0" algn="ctr" defTabSz="91440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</a:pPr>
            <a:r>
              <a:rPr lang="en-US" sz="2000" b="1" i="0" u="none" strike="noStrike" cap="none" spc="10">
                <a:solidFill>
                  <a:srgbClr val="FFFFFF"/>
                </a:solidFill>
                <a:sym typeface="Open Sans"/>
              </a:rPr>
              <a:t>Andrew Wilson</a:t>
            </a:r>
            <a:br>
              <a:rPr lang="en-US" sz="2000" b="0" i="0" u="none" strike="noStrike" cap="none" spc="10">
                <a:solidFill>
                  <a:srgbClr val="FFFFFF"/>
                </a:solidFill>
                <a:sym typeface="Open Sans"/>
              </a:rPr>
            </a:br>
            <a:r>
              <a:rPr lang="en-US" sz="2000" b="0" i="0" u="none" strike="noStrike" cap="none" spc="10">
                <a:solidFill>
                  <a:srgbClr val="FFFFFF"/>
                </a:solidFill>
                <a:sym typeface="Open Sans"/>
              </a:rPr>
              <a:t>Director of Research Computing, 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811"/>
            <a:ext cx="128693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5" name="Google Shape;99;p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E9343C8-A689-DCCA-A63D-9B0E61A2E6BA}"/>
              </a:ext>
            </a:extLst>
          </p:cNvPr>
          <p:cNvPicPr preferRelativeResize="0"/>
          <p:nvPr/>
        </p:nvPicPr>
        <p:blipFill rotWithShape="1">
          <a:blip r:embed="rId2"/>
          <a:srcRect l="10269" r="29519"/>
          <a:stretch/>
        </p:blipFill>
        <p:spPr>
          <a:xfrm>
            <a:off x="5104022" y="10"/>
            <a:ext cx="6188817" cy="6860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217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1587F-650D-D822-3D41-3DC7440A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Workshop Resources</a:t>
            </a:r>
            <a:endParaRPr lang="en-US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AD408D8-F288-BD91-7606-DF4034A2D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686808"/>
            <a:ext cx="5451627" cy="54516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22635-8CDD-69A7-40AA-94E1BEA92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325158"/>
            <a:ext cx="4572002" cy="38549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/>
              <a:t>Links and resources: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Workshop GitHub repository: </a:t>
            </a:r>
            <a:r>
              <a:rPr lang="en-US">
                <a:hlinkClick r:id="rId4"/>
              </a:rPr>
              <a:t>github.com/awilson-pom/5C-dataviz-workshop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Notebooks and materials: </a:t>
            </a:r>
            <a:r>
              <a:rPr lang="en-US">
                <a:hlinkClick r:id="rId5"/>
              </a:rPr>
              <a:t>github.com/awilson-pom/5C-dataviz-workshop/materials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1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FD0E1-FD82-4732-F1FE-7279C8739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>
                <a:solidFill>
                  <a:srgbClr val="FFFFFF"/>
                </a:solidFill>
              </a:rPr>
              <a:t>Quick Environment Test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78B1518-C7BB-C20A-9D5A-0ECF25EC1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597064"/>
            <a:ext cx="6616823" cy="56573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8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E7BB2-7488-747C-E21C-41E7E84F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The Data Analysis Workflow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0479C3-02B1-4440-FA96-BC55396BE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010689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1322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0D4E-C971-CB4B-B413-4F00F149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3" y="365760"/>
            <a:ext cx="6111914" cy="1558574"/>
          </a:xfrm>
        </p:spPr>
        <p:txBody>
          <a:bodyPr>
            <a:normAutofit/>
          </a:bodyPr>
          <a:lstStyle/>
          <a:p>
            <a:r>
              <a:rPr lang="en-US"/>
              <a:t>Understanding Data Types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7E013D-0DE5-4A1E-B229-8063BAAE9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0960" y="-2811"/>
            <a:ext cx="3601880" cy="686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CD162105-0BA1-D4E7-DEA7-91D34DA9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0372" y="321733"/>
            <a:ext cx="2224319" cy="1879550"/>
          </a:xfrm>
          <a:prstGeom prst="rect">
            <a:avLst/>
          </a:prstGeom>
        </p:spPr>
      </p:pic>
      <p:pic>
        <p:nvPicPr>
          <p:cNvPr id="20" name="Picture 19" descr="A graph showing the growth of the internet host&#10;&#10;AI-generated content may be incorrect.">
            <a:extLst>
              <a:ext uri="{FF2B5EF4-FFF2-40B4-BE49-F238E27FC236}">
                <a16:creationId xmlns:a16="http://schemas.microsoft.com/office/drawing/2014/main" id="{BE0B7182-D114-BAC4-CF06-CDEBA448F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08470" y="2588813"/>
            <a:ext cx="2968123" cy="1699249"/>
          </a:xfrm>
          <a:prstGeom prst="rect">
            <a:avLst/>
          </a:prstGeom>
        </p:spPr>
      </p:pic>
      <p:pic>
        <p:nvPicPr>
          <p:cNvPr id="23" name="Picture 22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E096A765-1A31-8211-B84C-E8A1A61A2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008470" y="4929712"/>
            <a:ext cx="2968123" cy="133565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96ECD0-8811-1AB5-F6AF-059630884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052482"/>
              </p:ext>
            </p:extLst>
          </p:nvPr>
        </p:nvGraphicFramePr>
        <p:xfrm>
          <a:off x="1101003" y="2201308"/>
          <a:ext cx="6272783" cy="3978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773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7A85-4614-A63D-9294-F942341E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Working with Data in Python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B9E43F7-7580-D654-B2AB-109792F1F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8" y="1191512"/>
            <a:ext cx="6927007" cy="448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9149B-59DE-B0BF-696C-216CB77A1EB1}"/>
              </a:ext>
            </a:extLst>
          </p:cNvPr>
          <p:cNvSpPr txBox="1"/>
          <p:nvPr/>
        </p:nvSpPr>
        <p:spPr>
          <a:xfrm>
            <a:off x="7878675" y="2325157"/>
            <a:ext cx="3075836" cy="385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2870"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Key Data Structures:</a:t>
            </a:r>
          </a:p>
          <a:p>
            <a:pPr marL="560070" lvl="1"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DataFrame: Tabular data (like a spreadsheet)</a:t>
            </a:r>
          </a:p>
          <a:p>
            <a:pPr marL="560070" lvl="1"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Series: Single column of data</a:t>
            </a:r>
          </a:p>
          <a:p>
            <a:pPr marL="560070" lvl="1"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NumPy arrays: Efficient numeric calculations</a:t>
            </a:r>
          </a:p>
          <a:p>
            <a:pPr marL="560070" lvl="1"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Lists and dictionaries: Python built-ins</a:t>
            </a:r>
          </a:p>
        </p:txBody>
      </p:sp>
    </p:spTree>
    <p:extLst>
      <p:ext uri="{BB962C8B-B14F-4D97-AF65-F5344CB8AC3E}">
        <p14:creationId xmlns:p14="http://schemas.microsoft.com/office/powerpoint/2010/main" val="327098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18F6-D57D-F0E7-F274-E204010B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Choosing the Right Visualization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5AC05-0A45-1689-1A7E-E294CE246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/>
              <a:t>Decision Guide: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Comparing categories?</a:t>
            </a:r>
            <a:r>
              <a:rPr lang="en-US" sz="1500"/>
              <a:t> → Bar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Showing trends over time?</a:t>
            </a:r>
            <a:r>
              <a:rPr lang="en-US" sz="1500"/>
              <a:t> → Line charts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Revealing relationships?</a:t>
            </a:r>
            <a:r>
              <a:rPr lang="en-US" sz="1500"/>
              <a:t> → Scatter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Displaying distributions?</a:t>
            </a:r>
            <a:r>
              <a:rPr lang="en-US" sz="1500"/>
              <a:t> → Histograms, density 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Showing geographic data?</a:t>
            </a:r>
            <a:r>
              <a:rPr lang="en-US" sz="1500"/>
              <a:t> → Maps</a:t>
            </a:r>
          </a:p>
          <a:p>
            <a:pPr>
              <a:buNone/>
            </a:pPr>
            <a:r>
              <a:rPr lang="en-US" sz="1500" b="1"/>
              <a:t>Purpose-Driven Visualization:</a:t>
            </a:r>
            <a:endParaRPr lang="en-US" sz="1500"/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For advocacy: Simple, emotionally resonant visuals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For analysis: Detailed, information-rich displays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/>
              <a:t>For education: Clear, explanatory charts</a:t>
            </a:r>
          </a:p>
          <a:p>
            <a:endParaRPr lang="en-US" sz="150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BE65143B-208E-3880-21CF-4DE41E52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92" r="31700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3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4AA48-05E3-84E6-546C-95371BEB9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700" dirty="0">
                <a:solidFill>
                  <a:srgbClr val="FFFFFF"/>
                </a:solidFill>
              </a:rPr>
              <a:t>Chart Types for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CEAD-60F5-EBBB-5FE1-730D181F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089" y="4800600"/>
            <a:ext cx="2802195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D9D9D9"/>
                </a:solidFill>
              </a:rPr>
              <a:t>Bar Charts:</a:t>
            </a:r>
            <a:r>
              <a:rPr lang="en-US">
                <a:solidFill>
                  <a:srgbClr val="D9D9D9"/>
                </a:solidFill>
              </a:rPr>
              <a:t> Compare Categories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62E3757-8A87-CB9B-118F-CCBB32C71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349728"/>
            <a:ext cx="6616823" cy="41520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0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F2599-5BE1-A54F-2246-D61F1E241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b="1">
                <a:solidFill>
                  <a:srgbClr val="FFFFFF"/>
                </a:solidFill>
              </a:rPr>
              <a:t>Line Charts:</a:t>
            </a:r>
            <a:r>
              <a:rPr lang="en-US">
                <a:solidFill>
                  <a:srgbClr val="FFFFFF"/>
                </a:solidFill>
              </a:rPr>
              <a:t> Show Trends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BC80213F-3F30-F44E-8469-55A11BF5C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622672"/>
            <a:ext cx="6616823" cy="36061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19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7A286-7075-FB45-0549-736381E0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100" b="1" dirty="0">
                <a:solidFill>
                  <a:srgbClr val="FFFFFF"/>
                </a:solidFill>
              </a:rPr>
              <a:t>Scatter Plots:</a:t>
            </a:r>
            <a:r>
              <a:rPr lang="en-US" sz="3100" dirty="0">
                <a:solidFill>
                  <a:srgbClr val="FFFFFF"/>
                </a:solidFill>
              </a:rPr>
              <a:t> Reveal Relationships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28A9C8D-840D-93D9-BD70-EC5519DF0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862532"/>
            <a:ext cx="6616823" cy="31264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00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ED23-6BF4-090E-D5BA-C85BC1F9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>
            <a:normAutofit/>
          </a:bodyPr>
          <a:lstStyle/>
          <a:p>
            <a:r>
              <a:rPr lang="en-US" dirty="0"/>
              <a:t>Visualization Best Practices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5CB9-2E0C-A297-6D6A-FDF9FDC8D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Best Practices: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Clear Labeling:</a:t>
            </a:r>
            <a:r>
              <a:rPr lang="en-US" dirty="0"/>
              <a:t> Descriptive titles, labeled axes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Color Usage:</a:t>
            </a:r>
            <a:r>
              <a:rPr lang="en-US" dirty="0"/>
              <a:t> Purposeful, not decorative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Accessibility:</a:t>
            </a:r>
            <a:r>
              <a:rPr lang="en-US" dirty="0"/>
              <a:t> Colorblind-friendly palettes, sufficient contrast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Simplicity:</a:t>
            </a:r>
            <a:r>
              <a:rPr lang="en-US" dirty="0"/>
              <a:t> Remove chart junk, focus on data</a:t>
            </a:r>
          </a:p>
          <a:p>
            <a:endParaRPr lang="en-US" dirty="0"/>
          </a:p>
        </p:txBody>
      </p:sp>
      <p:pic>
        <p:nvPicPr>
          <p:cNvPr id="5" name="Picture 4" descr="Vibrant multicolor checkered floor design">
            <a:extLst>
              <a:ext uri="{FF2B5EF4-FFF2-40B4-BE49-F238E27FC236}">
                <a16:creationId xmlns:a16="http://schemas.microsoft.com/office/drawing/2014/main" id="{3D800BC7-B3E8-46BC-6E7E-0C397D1B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18" r="19994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C89EB2E7-40EE-4C01-8FFE-074390535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3FA67-D235-2154-C148-F61DFB96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338329"/>
            <a:ext cx="3436452" cy="436702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/>
              <a:t>A bit about me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6576014-4925-4340-B96C-B9A885C52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26" y="177461"/>
            <a:ext cx="6763781" cy="651967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A person with his arms out in the air&#10;&#10;Description automatically generated">
            <a:extLst>
              <a:ext uri="{FF2B5EF4-FFF2-40B4-BE49-F238E27FC236}">
                <a16:creationId xmlns:a16="http://schemas.microsoft.com/office/drawing/2014/main" id="{3738F0A9-87EB-2FE7-3462-9CEC702A2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8" r="14918" b="1"/>
          <a:stretch/>
        </p:blipFill>
        <p:spPr bwMode="auto">
          <a:xfrm>
            <a:off x="783195" y="338329"/>
            <a:ext cx="3161585" cy="299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person looking at Petra&#10;&#10;Description automatically generated">
            <a:extLst>
              <a:ext uri="{FF2B5EF4-FFF2-40B4-BE49-F238E27FC236}">
                <a16:creationId xmlns:a16="http://schemas.microsoft.com/office/drawing/2014/main" id="{4326ACB6-3BF3-AFA2-1DF7-CE0816B0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66" r="-4" b="-4"/>
          <a:stretch/>
        </p:blipFill>
        <p:spPr bwMode="auto">
          <a:xfrm>
            <a:off x="4063652" y="338329"/>
            <a:ext cx="3146830" cy="300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person with a hat and sunglasses leaning on a tripod&#10;&#10;Description automatically generated">
            <a:extLst>
              <a:ext uri="{FF2B5EF4-FFF2-40B4-BE49-F238E27FC236}">
                <a16:creationId xmlns:a16="http://schemas.microsoft.com/office/drawing/2014/main" id="{A618CFB7-341E-6671-7D7B-426133CF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" b="32684"/>
          <a:stretch/>
        </p:blipFill>
        <p:spPr bwMode="auto">
          <a:xfrm>
            <a:off x="783196" y="3462838"/>
            <a:ext cx="3161584" cy="30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ilhouette of a person on a mountain&#10;&#10;Description automatically generated">
            <a:extLst>
              <a:ext uri="{FF2B5EF4-FFF2-40B4-BE49-F238E27FC236}">
                <a16:creationId xmlns:a16="http://schemas.microsoft.com/office/drawing/2014/main" id="{573E75C0-29CA-56BE-A703-F1A307B1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1" b="2"/>
          <a:stretch/>
        </p:blipFill>
        <p:spPr bwMode="auto">
          <a:xfrm>
            <a:off x="4063652" y="3462838"/>
            <a:ext cx="3146830" cy="307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44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FB2F9-4E05-76E7-993B-F37BF6BE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400" dirty="0">
                <a:solidFill>
                  <a:srgbClr val="FFFFFF"/>
                </a:solidFill>
              </a:rPr>
              <a:t>Exercise: Climate Data Visualization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0285ABB-2E78-AEBD-12B1-897AB2B39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482065"/>
            <a:ext cx="6616823" cy="38873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1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ED2F-E753-9FBD-6EEC-8022B306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2A9DB-5EDC-AC47-810E-5746678A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>
            <a:normAutofit/>
          </a:bodyPr>
          <a:lstStyle/>
          <a:p>
            <a:r>
              <a:rPr lang="en-US"/>
              <a:t>Create a line chart showing CO2 emissions over time by country</a:t>
            </a:r>
          </a:p>
          <a:p>
            <a:r>
              <a:rPr lang="en-US"/>
              <a:t>Create a bar chart comparing per-capita emissions for the most recent year</a:t>
            </a:r>
          </a:p>
          <a:p>
            <a:r>
              <a:rPr lang="en-US"/>
              <a:t>Create a scatter plot relating GDP per capita to emissions per capita</a:t>
            </a:r>
            <a:endParaRPr lang="en-US" dirty="0"/>
          </a:p>
        </p:txBody>
      </p:sp>
      <p:pic>
        <p:nvPicPr>
          <p:cNvPr id="7" name="Graphic 6" descr="News">
            <a:extLst>
              <a:ext uri="{FF2B5EF4-FFF2-40B4-BE49-F238E27FC236}">
                <a16:creationId xmlns:a16="http://schemas.microsoft.com/office/drawing/2014/main" id="{0BB7EBEB-8DC6-929D-8489-C042F1E1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157" y="824005"/>
            <a:ext cx="5209989" cy="52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2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CE5B-8F59-298B-D604-E5883D4E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6272783" cy="1325562"/>
          </a:xfrm>
        </p:spPr>
        <p:txBody>
          <a:bodyPr>
            <a:normAutofit/>
          </a:bodyPr>
          <a:lstStyle/>
          <a:p>
            <a:r>
              <a:rPr lang="en-US"/>
              <a:t>Multi-dimensional Visualizations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93771-9E1E-DCC4-D7FF-3EDB9810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272783" cy="4351337"/>
          </a:xfrm>
        </p:spPr>
        <p:txBody>
          <a:bodyPr>
            <a:normAutofit/>
          </a:bodyPr>
          <a:lstStyle/>
          <a:p>
            <a:r>
              <a:rPr lang="en-US"/>
              <a:t>Heatmaps:</a:t>
            </a:r>
          </a:p>
          <a:p>
            <a:pPr lvl="1"/>
            <a:r>
              <a:rPr lang="en-US"/>
              <a:t>Purpose: Showing correlations between multiple factors</a:t>
            </a:r>
          </a:p>
          <a:p>
            <a:pPr lvl="1"/>
            <a:r>
              <a:rPr lang="en-US"/>
              <a:t>Example: Relationship between social determinants of health</a:t>
            </a:r>
          </a:p>
          <a:p>
            <a:pPr lvl="1"/>
            <a:r>
              <a:rPr lang="en-US"/>
              <a:t>Code snippet for creation</a:t>
            </a:r>
          </a:p>
          <a:p>
            <a:r>
              <a:rPr lang="en-US"/>
              <a:t>Bubble Charts:</a:t>
            </a:r>
          </a:p>
          <a:p>
            <a:pPr lvl="1"/>
            <a:r>
              <a:rPr lang="en-US"/>
              <a:t>Purpose: Displaying three dimensions at once</a:t>
            </a:r>
          </a:p>
          <a:p>
            <a:pPr lvl="1"/>
            <a:r>
              <a:rPr lang="en-US"/>
              <a:t>Example: GDP, life expectancy, and population by country</a:t>
            </a:r>
          </a:p>
          <a:p>
            <a:pPr lvl="1"/>
            <a:r>
              <a:rPr lang="en-US"/>
              <a:t>Code snippet for creation</a:t>
            </a:r>
          </a:p>
          <a:p>
            <a:r>
              <a:rPr lang="en-US"/>
              <a:t>Faceting/Small Multiples:</a:t>
            </a:r>
          </a:p>
          <a:p>
            <a:pPr lvl="1"/>
            <a:r>
              <a:rPr lang="en-US"/>
              <a:t>Purpose: Comparing patterns across groups</a:t>
            </a:r>
          </a:p>
          <a:p>
            <a:pPr lvl="1"/>
            <a:r>
              <a:rPr lang="en-US"/>
              <a:t>Example: Economic trends by demographic group</a:t>
            </a:r>
          </a:p>
          <a:p>
            <a:pPr lvl="1"/>
            <a:r>
              <a:rPr lang="en-US"/>
              <a:t>Code snippet for creation</a:t>
            </a:r>
            <a:endParaRPr lang="en-US" dirty="0"/>
          </a:p>
        </p:txBody>
      </p:sp>
      <p:pic>
        <p:nvPicPr>
          <p:cNvPr id="5" name="Picture 4" descr="A map of the united kingdom&#10;&#10;AI-generated content may be incorrect.">
            <a:extLst>
              <a:ext uri="{FF2B5EF4-FFF2-40B4-BE49-F238E27FC236}">
                <a16:creationId xmlns:a16="http://schemas.microsoft.com/office/drawing/2014/main" id="{99781E29-0076-51BC-DDD9-457C6E3D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0374" r="4" b="8495"/>
          <a:stretch/>
        </p:blipFill>
        <p:spPr>
          <a:xfrm>
            <a:off x="8129872" y="10"/>
            <a:ext cx="3162968" cy="2285990"/>
          </a:xfrm>
          <a:prstGeom prst="rect">
            <a:avLst/>
          </a:prstGeom>
        </p:spPr>
      </p:pic>
      <p:pic>
        <p:nvPicPr>
          <p:cNvPr id="11" name="Picture 10" descr="A pink circles with white text&#10;&#10;AI-generated content may be incorrect.">
            <a:extLst>
              <a:ext uri="{FF2B5EF4-FFF2-40B4-BE49-F238E27FC236}">
                <a16:creationId xmlns:a16="http://schemas.microsoft.com/office/drawing/2014/main" id="{8B7E5740-0D76-D053-EEC7-0A1906758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744" r="-5" b="-5"/>
          <a:stretch/>
        </p:blipFill>
        <p:spPr>
          <a:xfrm>
            <a:off x="8129872" y="2286000"/>
            <a:ext cx="3162968" cy="2286000"/>
          </a:xfrm>
          <a:prstGeom prst="rect">
            <a:avLst/>
          </a:prstGeom>
        </p:spPr>
      </p:pic>
      <p:pic>
        <p:nvPicPr>
          <p:cNvPr id="14" name="Picture 13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851B3CA8-BE1E-793B-CF23-2540EA9BCA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34954"/>
          <a:stretch/>
        </p:blipFill>
        <p:spPr>
          <a:xfrm>
            <a:off x="8129872" y="4572000"/>
            <a:ext cx="316296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0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3353C-D2DD-AD69-343C-F5BD8265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Taking Visualizations to the Next Level: Interactivity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C7A5B7-58E3-0875-7B01-C130E8CD4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070025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6323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5CF4-B7F0-6676-7623-DAAF40579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Setting Up Plotly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B4B999-3290-3D10-FEC0-22F2AB565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985803"/>
            <a:ext cx="6616823" cy="48799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6110-A9AB-C3F4-2F8B-1CDA9BF8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79"/>
            <a:ext cx="3075836" cy="1366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Creating Your First Interactive Plot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DBA5781-84BE-FD0D-F3AB-BFD3813C4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49" y="640080"/>
            <a:ext cx="6423104" cy="5588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9A712-B687-657D-FD91-D7695059D16E}"/>
              </a:ext>
            </a:extLst>
          </p:cNvPr>
          <p:cNvSpPr txBox="1"/>
          <p:nvPr/>
        </p:nvSpPr>
        <p:spPr>
          <a:xfrm>
            <a:off x="7878675" y="2325157"/>
            <a:ext cx="3075836" cy="3854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1600" b="1" dirty="0"/>
              <a:t>Key Features (Automatically Included):</a:t>
            </a:r>
            <a:endParaRPr lang="en-US" sz="1600" dirty="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Hover tooltips showing data values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Zoom and pan controls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Download as PNG button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Reset view button</a:t>
            </a:r>
          </a:p>
        </p:txBody>
      </p:sp>
    </p:spTree>
    <p:extLst>
      <p:ext uri="{BB962C8B-B14F-4D97-AF65-F5344CB8AC3E}">
        <p14:creationId xmlns:p14="http://schemas.microsoft.com/office/powerpoint/2010/main" val="4138601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F9F2F-6CDF-3D69-7835-002C7052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Interactive Scatter Plots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ECC8117-8237-1664-8987-05A4C7CFF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580523"/>
            <a:ext cx="6616823" cy="56904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70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4D362-7FE0-DB3A-E313-78FD10AF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Interactive Bar Charts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F0B34F6-4B7B-7B44-D32F-2F68FE95F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779027"/>
            <a:ext cx="6616823" cy="52934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74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6954F-A7FF-1391-E809-4205B811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100">
                <a:solidFill>
                  <a:srgbClr val="FFFFFF"/>
                </a:solidFill>
              </a:rPr>
              <a:t>Saving and Sharing Interactive Plots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6C819D-EF2B-C768-AF4C-8AF1D0B84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746737"/>
            <a:ext cx="6616823" cy="33580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88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F6E47-A405-6D9C-8870-45C9BDE3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/>
              <a:t>Data Storytelling for Impact</a:t>
            </a:r>
            <a:endParaRPr lang="en-US" dirty="0"/>
          </a:p>
        </p:txBody>
      </p:sp>
      <p:pic>
        <p:nvPicPr>
          <p:cNvPr id="11" name="Picture 10" descr="Different colored question marks">
            <a:extLst>
              <a:ext uri="{FF2B5EF4-FFF2-40B4-BE49-F238E27FC236}">
                <a16:creationId xmlns:a16="http://schemas.microsoft.com/office/drawing/2014/main" id="{ADD54EA9-35B4-B14D-3473-160D404570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24" r="32609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8A1AE-EAE8-142F-D7F8-19DA127FA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9"/>
            <a:ext cx="6015571" cy="41743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Narrative Structure: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Context:</a:t>
            </a:r>
            <a:r>
              <a:rPr lang="en-US" dirty="0"/>
              <a:t> What's the problem?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Evidence:</a:t>
            </a:r>
            <a:r>
              <a:rPr lang="en-US" dirty="0"/>
              <a:t> What's happening?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Analysis:</a:t>
            </a:r>
            <a:r>
              <a:rPr lang="en-US" dirty="0"/>
              <a:t> Why is it happening?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Implications:</a:t>
            </a:r>
            <a:r>
              <a:rPr lang="en-US" dirty="0"/>
              <a:t> What should we do?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5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rendering of the world map in white stone">
            <a:extLst>
              <a:ext uri="{FF2B5EF4-FFF2-40B4-BE49-F238E27FC236}">
                <a16:creationId xmlns:a16="http://schemas.microsoft.com/office/drawing/2014/main" id="{0440A493-383C-24D1-0328-2877F8BEF16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155" r="14512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B3B3F-0582-DD84-5F68-5AC6F575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7"/>
            <a:ext cx="6784259" cy="18728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Some of 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2F921-E7A3-CE77-FE3C-EDB6D0A4B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560316"/>
            <a:ext cx="6784259" cy="36388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hlinkClick r:id="rId3"/>
              </a:rPr>
              <a:t>https://sketchfab.com/3d-models/bryn-celli-ddu-carved-stone-956a843bef19440db2333253426add44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  <a:hlinkClick r:id="rId4"/>
              </a:rPr>
              <a:t>https://awilson.sites.pomona.edu/Olynthus/DesignExplorer/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75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A4E3-6D9D-B5FC-2878-A3548CEF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Planning Your Visualization Strategy</a:t>
            </a: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7C7B4C3C-A86E-1AA2-EBE0-61A3E567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15" r="35618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01DC-CE69-0F1A-F269-6581E0C0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90" y="2005739"/>
            <a:ext cx="6015571" cy="41743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Start with the Story, Not the Charts</a:t>
            </a:r>
          </a:p>
          <a:p>
            <a:pPr>
              <a:buNone/>
            </a:pPr>
            <a:r>
              <a:rPr lang="en-US" dirty="0"/>
              <a:t>Before writing any code, clearly define: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key insight or message you want to convey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your audience is (judges, potential users, community members)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action or response you want to inspire</a:t>
            </a:r>
          </a:p>
          <a:p>
            <a:r>
              <a:rPr lang="en-US" b="1" dirty="0"/>
              <a:t>Hackathon Tip</a:t>
            </a:r>
            <a:r>
              <a:rPr lang="en-US" dirty="0"/>
              <a:t>: Create a 1-2 sentence "insight statement" for each visualization you plan to create. This keeps your team focused on communication rather than just technical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4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FB2A-A9C2-9CBB-9F70-41F1841D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Planning Your Visualization Strategy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EDA8-0B3C-2C54-FE9C-1874E8FBC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Scope Appropriately</a:t>
            </a:r>
          </a:p>
          <a:p>
            <a:pPr>
              <a:buNone/>
            </a:pPr>
            <a:r>
              <a:rPr lang="en-US" dirty="0"/>
              <a:t>For a 24-hour hackathon: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Plan for 3-5 core visualizations that tell your story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 with the simplest version that conveys your message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complexity and interactivity only if time permits</a:t>
            </a:r>
          </a:p>
          <a:p>
            <a:r>
              <a:rPr lang="en-US" b="1" dirty="0"/>
              <a:t>Hackathon Tip</a:t>
            </a:r>
            <a:r>
              <a:rPr lang="en-US" dirty="0"/>
              <a:t>: Create a visualization priority list with "must-have," "nice-to-have," and "stretch goal" items. Focus on completing the must-haves before moving to the others.</a:t>
            </a:r>
          </a:p>
          <a:p>
            <a:endParaRPr lang="en-US" dirty="0"/>
          </a:p>
        </p:txBody>
      </p:sp>
      <p:pic>
        <p:nvPicPr>
          <p:cNvPr id="7" name="Picture 6" descr="A person reaching for a paper on a table full of paper and sticky notes">
            <a:extLst>
              <a:ext uri="{FF2B5EF4-FFF2-40B4-BE49-F238E27FC236}">
                <a16:creationId xmlns:a16="http://schemas.microsoft.com/office/drawing/2014/main" id="{CDF6D6DA-43E1-43B6-12A8-2E3C80F9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58" r="27850" b="-1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85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5A4D-2AFC-447B-6C91-68C2FC06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Planning Your Visualization Strategy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CAB34-71A8-8052-6EB5-D9F99445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/>
              <a:t>Choose the Right Tools for Quick Implementation</a:t>
            </a:r>
          </a:p>
          <a:p>
            <a:pPr>
              <a:buNone/>
            </a:pPr>
            <a:r>
              <a:rPr lang="en-US" sz="1500"/>
              <a:t>Consider these factors when choosing visualization libraries: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Matplotlib/Seaborn</a:t>
            </a:r>
            <a:r>
              <a:rPr lang="en-US" sz="1500"/>
              <a:t>: Great for static visualizations with minimal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err="1"/>
              <a:t>Plotly</a:t>
            </a:r>
            <a:r>
              <a:rPr lang="en-US" sz="1500" b="1"/>
              <a:t> Express</a:t>
            </a:r>
            <a:r>
              <a:rPr lang="en-US" sz="1500"/>
              <a:t>: Adds interactivity with just a few additional lines of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err="1"/>
              <a:t>Streamlit</a:t>
            </a:r>
            <a:r>
              <a:rPr lang="en-US" sz="1500"/>
              <a:t>: Allows rapid creation of web apps with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/>
              <a:t>Tableau/</a:t>
            </a:r>
            <a:r>
              <a:rPr lang="en-US" sz="1500" b="1" err="1"/>
              <a:t>PowerBI</a:t>
            </a:r>
            <a:r>
              <a:rPr lang="en-US" sz="1500"/>
              <a:t>: If team members are already proficient, these can create polished visualizations quickly</a:t>
            </a:r>
          </a:p>
          <a:p>
            <a:r>
              <a:rPr lang="en-US" sz="1500" b="1"/>
              <a:t>Hackathon Tip</a:t>
            </a:r>
            <a:r>
              <a:rPr lang="en-US" sz="1500"/>
              <a:t>: Stick with tools that at least one team member knows well. A hackathon is not the time to learn an entirely new framework from scratch.</a:t>
            </a:r>
          </a:p>
          <a:p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533AD-932D-A6A9-E0E2-351C0E45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21" r="26573" b="-1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08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B9CEB-7D70-FEF2-3F56-979E0E57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Ethics and Responsibility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7A30-626D-A706-F821-ED0A384C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1" dirty="0"/>
              <a:t>1. Represent Data Accurately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Use appropriate scales (start y-axis at zero for bar charts)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Show uncertainty where it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Don't cherry-pick data to support a predetermined narrative</a:t>
            </a:r>
          </a:p>
          <a:p>
            <a:pPr>
              <a:buNone/>
            </a:pPr>
            <a:r>
              <a:rPr lang="en-US" sz="1500" b="1" dirty="0"/>
              <a:t>2. Consider Accessibility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Use colorblind-friendly palettes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Include text alternatives or descriptions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Ensure sufficient contrast for readability</a:t>
            </a:r>
          </a:p>
          <a:p>
            <a:pPr>
              <a:buNone/>
            </a:pPr>
            <a:r>
              <a:rPr lang="en-US" sz="1500" b="1" dirty="0"/>
              <a:t>3. Acknowledge Limitations</a:t>
            </a:r>
          </a:p>
          <a:p>
            <a:pPr>
              <a:buNone/>
            </a:pPr>
            <a:r>
              <a:rPr lang="en-US" sz="1500" dirty="0"/>
              <a:t>Be transparent about: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Data quality issues or gaps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Assumptions made in your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/>
              <a:t>Potential biases in the data or interpretation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28205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3033C-5B2B-A3EB-EDE4-DA623B9A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 dirty="0">
                <a:solidFill>
                  <a:srgbClr val="FFFFFF"/>
                </a:solidFill>
              </a:rPr>
              <a:t>Good luck with your 5C Hackathon project!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A6F2F8B3-E22B-6AED-6B49-DAF47D92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7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5D76A-BE2C-04E1-6B41-42C85D20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Q&amp;A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1E27F5C-2228-E613-19D5-9CBEC91F0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5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28F11-1261-CFBF-C7E2-25469695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Bonus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1A1C-7ED1-7165-2E4B-3ACD60284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600" y="4800600"/>
            <a:ext cx="5157592" cy="16916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D9D9D9"/>
                </a:solidFill>
              </a:rPr>
              <a:t>AR in (nearly) 10 lines of code</a:t>
            </a: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cessor">
            <a:extLst>
              <a:ext uri="{FF2B5EF4-FFF2-40B4-BE49-F238E27FC236}">
                <a16:creationId xmlns:a16="http://schemas.microsoft.com/office/drawing/2014/main" id="{DD28719D-D31C-B312-3AA7-FAEF0EE7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3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C5835-98CD-11DF-4EDB-C24DBEA8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Basic AR Scene Structure</a:t>
            </a: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5317ABB-BCC5-56AA-AF78-C05CFF010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060242"/>
            <a:ext cx="6616823" cy="47310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2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53F4E5A-C9EE-4859-B46B-F018F7D73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4E7B9-899F-DDE6-4174-EC64ACCC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anchor="ctr">
            <a:normAutofit/>
          </a:bodyPr>
          <a:lstStyle/>
          <a:p>
            <a:r>
              <a:rPr lang="en-US" sz="3200"/>
              <a:t>Loading 3D Models</a:t>
            </a:r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C38EAD5-6F69-1543-EA43-276482469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1" b="19452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1A955B-D579-48FD-A51C-51B0C0B6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3000" y="4813604"/>
            <a:ext cx="0" cy="1117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05DBFB55-5D26-617F-2C98-CCE7D96BF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88640" y="4564673"/>
            <a:ext cx="5665871" cy="1615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 GLTF format for 3D models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Position and scale models relative to marker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Models appear when marker is detected </a:t>
            </a:r>
          </a:p>
        </p:txBody>
      </p:sp>
    </p:spTree>
    <p:extLst>
      <p:ext uri="{BB962C8B-B14F-4D97-AF65-F5344CB8AC3E}">
        <p14:creationId xmlns:p14="http://schemas.microsoft.com/office/powerpoint/2010/main" val="1592927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BCB3B-137A-62FF-89D4-E779E5AE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>
                <a:solidFill>
                  <a:srgbClr val="FFFFFF"/>
                </a:solidFill>
              </a:rPr>
              <a:t>Full code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9C698AB-A4AB-4420-368F-C342C32F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1440709"/>
            <a:ext cx="6616823" cy="39700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3C13-64EE-DEDC-2F28-4395154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566382"/>
            <a:ext cx="4534047" cy="1550284"/>
          </a:xfrm>
        </p:spPr>
        <p:txBody>
          <a:bodyPr>
            <a:normAutofit/>
          </a:bodyPr>
          <a:lstStyle/>
          <a:p>
            <a:r>
              <a:rPr lang="en-US" dirty="0"/>
              <a:t>Workshop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69BA6-8558-A6BD-66BB-1FF96FBEC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5" y="2438399"/>
            <a:ext cx="4572002" cy="3853219"/>
          </a:xfrm>
        </p:spPr>
        <p:txBody>
          <a:bodyPr>
            <a:normAutofit/>
          </a:bodyPr>
          <a:lstStyle/>
          <a:p>
            <a:r>
              <a:rPr lang="en-US" dirty="0"/>
              <a:t>Learn to create effective visualizations</a:t>
            </a:r>
          </a:p>
          <a:p>
            <a:r>
              <a:rPr lang="en-US" dirty="0"/>
              <a:t>Balance between theory and hands-on practice</a:t>
            </a:r>
          </a:p>
          <a:p>
            <a:r>
              <a:rPr lang="en-US" dirty="0"/>
              <a:t>Applicable to all levels of experience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Required Packages: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pandas (data manipulation)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matplotlib (visualization)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seaborn (statistical visualization)</a:t>
            </a:r>
          </a:p>
          <a:p>
            <a:endParaRPr lang="en-US" dirty="0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F918978B-5B96-AA60-0B7B-0C07A20F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64" r="12714" b="-1"/>
          <a:stretch/>
        </p:blipFill>
        <p:spPr>
          <a:xfrm>
            <a:off x="6097181" y="10"/>
            <a:ext cx="609481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C529-3798-37AB-0C00-9BC74306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2" y="365760"/>
            <a:ext cx="5997678" cy="1325562"/>
          </a:xfrm>
        </p:spPr>
        <p:txBody>
          <a:bodyPr>
            <a:normAutofit/>
          </a:bodyPr>
          <a:lstStyle/>
          <a:p>
            <a:r>
              <a:rPr lang="en-US" dirty="0"/>
              <a:t>Resources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C2BF78-EE5B-49C7-ADD9-58CDBD13E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B706-A976-3420-91AA-DAAD493D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139" y="2005739"/>
            <a:ext cx="6015571" cy="4174398"/>
          </a:xfrm>
        </p:spPr>
        <p:txBody>
          <a:bodyPr>
            <a:normAutofit lnSpcReduction="10000"/>
          </a:bodyPr>
          <a:lstStyle/>
          <a:p>
            <a:r>
              <a:rPr lang="en-US" sz="1400" dirty="0" err="1"/>
              <a:t>Munzner</a:t>
            </a:r>
            <a:r>
              <a:rPr lang="en-US" sz="1400" dirty="0"/>
              <a:t>, T. (2014). Visualization Analysis and Design. CRC Press. ISBN: 978-1466508910</a:t>
            </a:r>
          </a:p>
          <a:p>
            <a:pPr lvl="1"/>
            <a:r>
              <a:rPr lang="en-US" sz="1400" dirty="0"/>
              <a:t>Comprehensive academic framework for visualization design decisions</a:t>
            </a:r>
          </a:p>
          <a:p>
            <a:pPr lvl="1"/>
            <a:r>
              <a:rPr lang="en-US" sz="1400" dirty="0"/>
              <a:t>Particularly relevant for technical hackathon projects</a:t>
            </a:r>
          </a:p>
          <a:p>
            <a:r>
              <a:rPr lang="en-US" sz="1400" dirty="0"/>
              <a:t>Wilke, C. O. (2019). Fundamentals of Data Visualization: A Primer on Making Informative and Compelling Figures. O'Reilly Media. ISBN: 978-1492031086</a:t>
            </a:r>
          </a:p>
          <a:p>
            <a:pPr lvl="1"/>
            <a:r>
              <a:rPr lang="en-US" sz="1400" dirty="0"/>
              <a:t>Practical guide with emphasis on creating clear, truthful visualizations</a:t>
            </a:r>
          </a:p>
          <a:p>
            <a:pPr lvl="1"/>
            <a:r>
              <a:rPr lang="en-US" sz="1400" dirty="0"/>
              <a:t>Perfect for hackathon teams focusing on communicating insights</a:t>
            </a:r>
          </a:p>
          <a:p>
            <a:r>
              <a:rPr lang="en-US" sz="1400" b="1" dirty="0"/>
              <a:t>VanderPlas, J. (2023). Python Data Science Handbook: Essential Tools for Working with Data (2nd Edition). O'Reilly Media. ISBN: 978-1098121228</a:t>
            </a:r>
          </a:p>
          <a:p>
            <a:pPr lvl="1"/>
            <a:r>
              <a:rPr lang="en-US" sz="1400" b="1" dirty="0"/>
              <a:t>Practical implementation using NumPy, Pandas, Matplotlib, and other Python libraries</a:t>
            </a:r>
          </a:p>
          <a:p>
            <a:pPr lvl="1"/>
            <a:r>
              <a:rPr lang="en-US" sz="1400" b="1" dirty="0"/>
              <a:t>Great resource for projects requiring data analysis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F569F05-344F-9B2A-38F4-0FBE5233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13" r="36879"/>
          <a:stretch/>
        </p:blipFill>
        <p:spPr>
          <a:xfrm>
            <a:off x="7538689" y="10"/>
            <a:ext cx="465331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" name="Content Placeholder 1" descr="Create a picture for 5chackaton. The image should reflect the theme of advanced data visualization, incorporating elements such as graphs, charts, and data points. Use a modern and sleek design with a focus on technology and innovation. Include vibrant colors like blue, green, and orange to make the image visually appealing. The mood should be energetic and inspiring, capturing the essence of a hackathon event. Add subtle references to the course content, such as learning objectives, course structure, and technologies &amp; tools. Ensure the image is dynamic and engaging, suitable for promoting the 5chackaton event.">
            <a:extLst>
              <a:ext uri="{FF2B5EF4-FFF2-40B4-BE49-F238E27FC236}">
                <a16:creationId xmlns:a16="http://schemas.microsoft.com/office/drawing/2014/main" id="{19301B27-0E46-F941-A2C5-66CFFF1CC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0358" b="23463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910BFE-051C-3179-7BE4-BDC05AAB7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mputer script on a screen">
            <a:extLst>
              <a:ext uri="{FF2B5EF4-FFF2-40B4-BE49-F238E27FC236}">
                <a16:creationId xmlns:a16="http://schemas.microsoft.com/office/drawing/2014/main" id="{075A1F06-1133-2C03-F00F-7B0E4A2954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4157" b="4864"/>
          <a:stretch/>
        </p:blipFill>
        <p:spPr>
          <a:xfrm>
            <a:off x="20" y="10"/>
            <a:ext cx="1129282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CC506-8634-B69E-FE75-13404510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7"/>
            <a:ext cx="6784259" cy="1872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Data Visualization?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22932-D6A2-0456-A78A-F67D7A0E1E9C}"/>
              </a:ext>
            </a:extLst>
          </p:cNvPr>
          <p:cNvSpPr txBox="1"/>
          <p:nvPr/>
        </p:nvSpPr>
        <p:spPr>
          <a:xfrm>
            <a:off x="4050889" y="2560316"/>
            <a:ext cx="6784259" cy="3638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182880" defTabSz="91440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"The greatest value of a picture is when it forces us to notice what we never expected to see."</a:t>
            </a:r>
          </a:p>
          <a:p>
            <a:pPr marL="0" indent="-182880" defTabSz="914400">
              <a:spcAft>
                <a:spcPts val="600"/>
              </a:spcAft>
              <a:buClr>
                <a:schemeClr val="accent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28D8B-6E04-8919-E6B4-E53BD3976E93}"/>
              </a:ext>
            </a:extLst>
          </p:cNvPr>
          <p:cNvSpPr txBox="1"/>
          <p:nvPr/>
        </p:nvSpPr>
        <p:spPr>
          <a:xfrm>
            <a:off x="9083575" y="6586818"/>
            <a:ext cx="31084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John W. Tukey Exploratory Data Analysis, 1977</a:t>
            </a:r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5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4C65C-C175-5E13-A8A9-545934D695D0}"/>
              </a:ext>
            </a:extLst>
          </p:cNvPr>
          <p:cNvSpPr txBox="1"/>
          <p:nvPr/>
        </p:nvSpPr>
        <p:spPr>
          <a:xfrm>
            <a:off x="8318090" y="758952"/>
            <a:ext cx="2802194" cy="4041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Sorting algorithms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and blue bars&#10;&#10;Description automatically generated">
            <a:extLst>
              <a:ext uri="{FF2B5EF4-FFF2-40B4-BE49-F238E27FC236}">
                <a16:creationId xmlns:a16="http://schemas.microsoft.com/office/drawing/2014/main" id="{36855393-B596-92E3-A2D2-6015846FD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5" y="999588"/>
            <a:ext cx="6616823" cy="48523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62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beccef-ff48-4998-a1e3-ac2e34d4fcf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E77AB97B16B347A53B7598BE055A51" ma:contentTypeVersion="15" ma:contentTypeDescription="Create a new document." ma:contentTypeScope="" ma:versionID="39901c36020a4a5ce3238856e4f25202">
  <xsd:schema xmlns:xsd="http://www.w3.org/2001/XMLSchema" xmlns:xs="http://www.w3.org/2001/XMLSchema" xmlns:p="http://schemas.microsoft.com/office/2006/metadata/properties" xmlns:ns3="c5beccef-ff48-4998-a1e3-ac2e34d4fcf4" xmlns:ns4="636dcdcd-2dee-4547-91d3-3c840a9cdf5f" targetNamespace="http://schemas.microsoft.com/office/2006/metadata/properties" ma:root="true" ma:fieldsID="f6f04b671dbe2ec33360de3b62ba2c94" ns3:_="" ns4:_="">
    <xsd:import namespace="c5beccef-ff48-4998-a1e3-ac2e34d4fcf4"/>
    <xsd:import namespace="636dcdcd-2dee-4547-91d3-3c840a9cdf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beccef-ff48-4998-a1e3-ac2e34d4f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dcdcd-2dee-4547-91d3-3c840a9cdf5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C5ADC5-8BDC-4CD0-AF9A-D3669D5114CC}">
  <ds:schemaRefs>
    <ds:schemaRef ds:uri="http://purl.org/dc/elements/1.1/"/>
    <ds:schemaRef ds:uri="636dcdcd-2dee-4547-91d3-3c840a9cdf5f"/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5beccef-ff48-4998-a1e3-ac2e34d4fcf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082DA40-A75C-4C4C-9708-A0089BE36C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4F0D9-177B-46EE-A7B6-0E02EA8D39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beccef-ff48-4998-a1e3-ac2e34d4fcf4"/>
    <ds:schemaRef ds:uri="636dcdcd-2dee-4547-91d3-3c840a9cd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5664</TotalTime>
  <Words>1547</Words>
  <Application>Microsoft Office PowerPoint</Application>
  <PresentationFormat>Widescreen</PresentationFormat>
  <Paragraphs>241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Aptos</vt:lpstr>
      <vt:lpstr>Arial</vt:lpstr>
      <vt:lpstr>Century Schoolbook</vt:lpstr>
      <vt:lpstr>Open Sans</vt:lpstr>
      <vt:lpstr>Wingdings 2</vt:lpstr>
      <vt:lpstr>View</vt:lpstr>
      <vt:lpstr>Data Analysis and Visualization Workshop for 5C Hackathon</vt:lpstr>
      <vt:lpstr>Introduction</vt:lpstr>
      <vt:lpstr>A bit about me</vt:lpstr>
      <vt:lpstr>Some of my work</vt:lpstr>
      <vt:lpstr>Workshop Overview</vt:lpstr>
      <vt:lpstr>Resources </vt:lpstr>
      <vt:lpstr>PowerPoint Presentation</vt:lpstr>
      <vt:lpstr>Why Data Visualization?</vt:lpstr>
      <vt:lpstr>PowerPoint Presentation</vt:lpstr>
      <vt:lpstr>Good vs Bad Visualization</vt:lpstr>
      <vt:lpstr>Good vs Bad Visualization</vt:lpstr>
      <vt:lpstr>Good vs Bad Visualization</vt:lpstr>
      <vt:lpstr>Setting Up Your Development Environment</vt:lpstr>
      <vt:lpstr>Installing Miniconda</vt:lpstr>
      <vt:lpstr>Creating a Project Environment</vt:lpstr>
      <vt:lpstr>Installing Required Packages</vt:lpstr>
      <vt:lpstr>Starting Jupyter Notebook</vt:lpstr>
      <vt:lpstr>Quick Test:</vt:lpstr>
      <vt:lpstr>Using VSCode for Python Development</vt:lpstr>
      <vt:lpstr>Workshop Resources</vt:lpstr>
      <vt:lpstr>Quick Environment Test</vt:lpstr>
      <vt:lpstr>The Data Analysis Workflow</vt:lpstr>
      <vt:lpstr>Understanding Data Types</vt:lpstr>
      <vt:lpstr>Working with Data in Python</vt:lpstr>
      <vt:lpstr>Choosing the Right Visualization</vt:lpstr>
      <vt:lpstr>Chart Types for Storytelling</vt:lpstr>
      <vt:lpstr>Line Charts: Show Trends</vt:lpstr>
      <vt:lpstr>Scatter Plots: Reveal Relationships</vt:lpstr>
      <vt:lpstr>Visualization Best Practices</vt:lpstr>
      <vt:lpstr>Exercise: Climate Data Visualization</vt:lpstr>
      <vt:lpstr>Exercise</vt:lpstr>
      <vt:lpstr>Multi-dimensional Visualizations</vt:lpstr>
      <vt:lpstr>Taking Visualizations to the Next Level: Interactivity</vt:lpstr>
      <vt:lpstr>Setting Up Plotly</vt:lpstr>
      <vt:lpstr>Creating Your First Interactive Plot</vt:lpstr>
      <vt:lpstr>Interactive Scatter Plots</vt:lpstr>
      <vt:lpstr>Interactive Bar Charts</vt:lpstr>
      <vt:lpstr>Saving and Sharing Interactive Plots</vt:lpstr>
      <vt:lpstr>Data Storytelling for Impact</vt:lpstr>
      <vt:lpstr>Planning Your Visualization Strategy</vt:lpstr>
      <vt:lpstr>Planning Your Visualization Strategy</vt:lpstr>
      <vt:lpstr>Planning Your Visualization Strategy</vt:lpstr>
      <vt:lpstr>Ethics and Responsibility</vt:lpstr>
      <vt:lpstr>Good luck with your 5C Hackathon project!</vt:lpstr>
      <vt:lpstr>Q&amp;A</vt:lpstr>
      <vt:lpstr>Bonus Lab</vt:lpstr>
      <vt:lpstr>Basic AR Scene Structure</vt:lpstr>
      <vt:lpstr>Loading 3D Models</vt:lpstr>
      <vt:lpstr>Full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the Gap:</dc:title>
  <dc:creator>Andrew Wilson</dc:creator>
  <cp:lastModifiedBy>Andrew Wilson</cp:lastModifiedBy>
  <cp:revision>32</cp:revision>
  <dcterms:created xsi:type="dcterms:W3CDTF">2024-03-14T21:40:51Z</dcterms:created>
  <dcterms:modified xsi:type="dcterms:W3CDTF">2025-04-05T17:12:24Z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0x010100BFE77AB97B16B347A53B7598BE055A51</vt:lpwstr>
  </property>
</Properties>
</file>